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0" r:id="rId5"/>
    <p:sldId id="282" r:id="rId6"/>
    <p:sldId id="281" r:id="rId7"/>
    <p:sldId id="286" r:id="rId8"/>
    <p:sldId id="287" r:id="rId9"/>
    <p:sldId id="288" r:id="rId10"/>
    <p:sldId id="289" r:id="rId11"/>
    <p:sldId id="284" r:id="rId12"/>
    <p:sldId id="283" r:id="rId13"/>
    <p:sldId id="290" r:id="rId14"/>
    <p:sldId id="285" r:id="rId15"/>
    <p:sldId id="291" r:id="rId16"/>
    <p:sldId id="295" r:id="rId17"/>
    <p:sldId id="302" r:id="rId18"/>
    <p:sldId id="292" r:id="rId19"/>
    <p:sldId id="296" r:id="rId20"/>
    <p:sldId id="293" r:id="rId21"/>
    <p:sldId id="294" r:id="rId22"/>
    <p:sldId id="298" r:id="rId23"/>
    <p:sldId id="297" r:id="rId24"/>
    <p:sldId id="300" r:id="rId25"/>
    <p:sldId id="301" r:id="rId26"/>
    <p:sldId id="30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94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9" d="100"/>
          <a:sy n="89" d="100"/>
        </p:scale>
        <p:origin x="9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Paul\CBI\Data\Community%20Profi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Paul\CBI\Data\Community%20Profil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n-US"/>
              <a:t>CBI Core Area </a:t>
            </a:r>
          </a:p>
          <a:p>
            <a:pPr>
              <a:defRPr/>
            </a:pPr>
            <a:r>
              <a:rPr lang="en-US"/>
              <a:t>Age Distribution</a:t>
            </a:r>
          </a:p>
        </c:rich>
      </c:tx>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v>Age distribution</c:v>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1578-439A-8CEA-33E1FAA17922}"/>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0-95C7-4559-9D99-012C1EC594E0}"/>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1-95C7-4559-9D99-012C1EC594E0}"/>
              </c:ext>
            </c:extLst>
          </c:dPt>
          <c:dLbls>
            <c:dLbl>
              <c:idx val="1"/>
              <c:layout>
                <c:manualLayout>
                  <c:x val="-0.23611111111111108"/>
                  <c:y val="-8.7962962962962965E-2"/>
                </c:manualLayout>
              </c:layout>
              <c:tx>
                <c:rich>
                  <a:bodyPr/>
                  <a:lstStyle/>
                  <a:p>
                    <a:r>
                      <a:rPr lang="en-US"/>
                      <a:t>20&lt;X&lt;50 Year
50%</a:t>
                    </a:r>
                  </a:p>
                </c:rich>
              </c:tx>
              <c:dLblPos val="bestFit"/>
              <c:showLegendKey val="1"/>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95C7-4559-9D99-012C1EC594E0}"/>
                </c:ext>
              </c:extLst>
            </c:dLbl>
            <c:dLbl>
              <c:idx val="2"/>
              <c:tx>
                <c:rich>
                  <a:bodyPr/>
                  <a:lstStyle/>
                  <a:p>
                    <a:r>
                      <a:rPr lang="en-US"/>
                      <a:t>&gt;50 Year
25%</a:t>
                    </a:r>
                  </a:p>
                </c:rich>
              </c:tx>
              <c:dLblPos val="outEnd"/>
              <c:showLegendKey val="1"/>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5C7-4559-9D99-012C1EC594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1"/>
            <c:showVal val="0"/>
            <c:showCatName val="1"/>
            <c:showSerName val="0"/>
            <c:showPercent val="1"/>
            <c:showBubbleSize val="0"/>
            <c:showLeaderLines val="0"/>
            <c:extLst>
              <c:ext xmlns:c15="http://schemas.microsoft.com/office/drawing/2012/chart" uri="{CE6537A1-D6FC-4f65-9D91-7224C49458BB}"/>
            </c:extLst>
          </c:dLbls>
          <c:cat>
            <c:strLit>
              <c:ptCount val="1"/>
              <c:pt idx="0">
                <c:v>&lt;20 Year</c:v>
              </c:pt>
            </c:strLit>
          </c:cat>
          <c:val>
            <c:numRef>
              <c:f>Demographics!$E$43:$G$43</c:f>
              <c:numCache>
                <c:formatCode>0</c:formatCode>
                <c:ptCount val="3"/>
                <c:pt idx="0">
                  <c:v>25.214036521187555</c:v>
                </c:pt>
                <c:pt idx="1">
                  <c:v>50.163883050492132</c:v>
                </c:pt>
                <c:pt idx="2">
                  <c:v>24.622080428320317</c:v>
                </c:pt>
              </c:numCache>
            </c:numRef>
          </c:val>
          <c:extLst>
            <c:ext xmlns:c16="http://schemas.microsoft.com/office/drawing/2014/chart" uri="{C3380CC4-5D6E-409C-BE32-E72D297353CC}">
              <c16:uniqueId val="{00000002-95C7-4559-9D99-012C1EC594E0}"/>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n-US"/>
              <a:t>CBI Core Area </a:t>
            </a:r>
          </a:p>
          <a:p>
            <a:pPr>
              <a:defRPr/>
            </a:pPr>
            <a:r>
              <a:rPr lang="en-US"/>
              <a:t>Langauge Distribution</a:t>
            </a:r>
          </a:p>
        </c:rich>
      </c:tx>
      <c:layout>
        <c:manualLayout>
          <c:xMode val="edge"/>
          <c:yMode val="edge"/>
          <c:x val="9.9272442482094839E-2"/>
          <c:y val="0"/>
        </c:manualLayout>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v>Language Distribution</c:v>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0-81BC-454D-A0EA-BB9CE7469210}"/>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1-81BC-454D-A0EA-BB9CE7469210}"/>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4CC5-4E81-B420-0BB51C637277}"/>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2-81BC-454D-A0EA-BB9CE7469210}"/>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3-81BC-454D-A0EA-BB9CE7469210}"/>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4CC5-4E81-B420-0BB51C637277}"/>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4-81BC-454D-A0EA-BB9CE7469210}"/>
              </c:ext>
            </c:extLst>
          </c:dPt>
          <c:dLbls>
            <c:dLbl>
              <c:idx val="0"/>
              <c:tx>
                <c:rich>
                  <a:bodyPr/>
                  <a:lstStyle/>
                  <a:p>
                    <a:r>
                      <a:rPr lang="en-US"/>
                      <a:t>Afrikaans, 54%</a:t>
                    </a:r>
                  </a:p>
                </c:rich>
              </c:tx>
              <c:dLblPos val="outEnd"/>
              <c:showLegendKey val="1"/>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BC-454D-A0EA-BB9CE7469210}"/>
                </c:ext>
              </c:extLst>
            </c:dLbl>
            <c:dLbl>
              <c:idx val="1"/>
              <c:layout>
                <c:manualLayout>
                  <c:x val="-2.3118328958880139E-2"/>
                  <c:y val="-9.2592592592592587E-3"/>
                </c:manualLayout>
              </c:layout>
              <c:tx>
                <c:rich>
                  <a:bodyPr/>
                  <a:lstStyle/>
                  <a:p>
                    <a:r>
                      <a:rPr lang="en-US"/>
                      <a:t>English, 23%</a:t>
                    </a:r>
                  </a:p>
                </c:rich>
              </c:tx>
              <c:dLblPos val="bestFit"/>
              <c:showLegendKey val="1"/>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1BC-454D-A0EA-BB9CE7469210}"/>
                </c:ext>
              </c:extLst>
            </c:dLbl>
            <c:dLbl>
              <c:idx val="3"/>
              <c:tx>
                <c:rich>
                  <a:bodyPr/>
                  <a:lstStyle/>
                  <a:p>
                    <a:r>
                      <a:rPr lang="en-US"/>
                      <a:t>Isizulu, 3%</a:t>
                    </a:r>
                  </a:p>
                </c:rich>
              </c:tx>
              <c:dLblPos val="outEnd"/>
              <c:showLegendKey val="1"/>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1BC-454D-A0EA-BB9CE7469210}"/>
                </c:ext>
              </c:extLst>
            </c:dLbl>
            <c:dLbl>
              <c:idx val="4"/>
              <c:tx>
                <c:rich>
                  <a:bodyPr/>
                  <a:lstStyle/>
                  <a:p>
                    <a:r>
                      <a:rPr lang="en-US"/>
                      <a:t>Sepedi, 3%</a:t>
                    </a:r>
                  </a:p>
                </c:rich>
              </c:tx>
              <c:dLblPos val="outEnd"/>
              <c:showLegendKey val="1"/>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1BC-454D-A0EA-BB9CE7469210}"/>
                </c:ext>
              </c:extLst>
            </c:dLbl>
            <c:dLbl>
              <c:idx val="6"/>
              <c:tx>
                <c:rich>
                  <a:bodyPr/>
                  <a:lstStyle/>
                  <a:p>
                    <a:r>
                      <a:rPr lang="en-US"/>
                      <a:t>Other, 17%</a:t>
                    </a:r>
                  </a:p>
                </c:rich>
              </c:tx>
              <c:dLblPos val="outEnd"/>
              <c:showLegendKey val="1"/>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1BC-454D-A0EA-BB9CE74692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1"/>
            <c:showVal val="1"/>
            <c:showCatName val="1"/>
            <c:showSerName val="0"/>
            <c:showPercent val="0"/>
            <c:showBubbleSize val="0"/>
            <c:showLeaderLines val="0"/>
            <c:extLst>
              <c:ext xmlns:c15="http://schemas.microsoft.com/office/drawing/2012/chart" uri="{CE6537A1-D6FC-4f65-9D91-7224C49458BB}"/>
            </c:extLst>
          </c:dLbls>
          <c:cat>
            <c:strLit>
              <c:ptCount val="1"/>
              <c:pt idx="0">
                <c:v>&lt;20 Year</c:v>
              </c:pt>
            </c:strLit>
          </c:cat>
          <c:val>
            <c:numRef>
              <c:f>Demographics!$L$43:$R$43</c:f>
              <c:numCache>
                <c:formatCode>0%</c:formatCode>
                <c:ptCount val="7"/>
                <c:pt idx="0">
                  <c:v>0.54103951534438177</c:v>
                </c:pt>
                <c:pt idx="1">
                  <c:v>0.22707975638206945</c:v>
                </c:pt>
                <c:pt idx="3">
                  <c:v>2.5055340833955997E-2</c:v>
                </c:pt>
                <c:pt idx="4">
                  <c:v>3.3103870901848638E-2</c:v>
                </c:pt>
                <c:pt idx="6">
                  <c:v>0.17372151653774409</c:v>
                </c:pt>
              </c:numCache>
            </c:numRef>
          </c:val>
          <c:extLst>
            <c:ext xmlns:c16="http://schemas.microsoft.com/office/drawing/2014/chart" uri="{C3380CC4-5D6E-409C-BE32-E72D297353CC}">
              <c16:uniqueId val="{00000005-81BC-454D-A0EA-BB9CE7469210}"/>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E754A2A0-41CE-428B-9DDC-DCD1FD12D16A}">
      <dgm:prSet/>
      <dgm:spPr/>
      <dgm:t>
        <a:bodyPr/>
        <a:lstStyle/>
        <a:p>
          <a:pPr>
            <a:lnSpc>
              <a:spcPct val="100000"/>
            </a:lnSpc>
            <a:defRPr b="1"/>
          </a:pPr>
          <a:r>
            <a:rPr lang="en-US" dirty="0"/>
            <a:t>Targets &amp; collection.</a:t>
          </a:r>
        </a:p>
        <a:p>
          <a:pPr>
            <a:lnSpc>
              <a:spcPct val="100000"/>
            </a:lnSpc>
            <a:defRPr b="1"/>
          </a:pPr>
          <a:r>
            <a:rPr lang="en-US" dirty="0"/>
            <a:t>Test reliability of sources</a:t>
          </a:r>
        </a:p>
      </dgm:t>
    </dgm:pt>
    <dgm:pt modelId="{BE164097-A5AA-4EA1-9E64-D7FCD4DD2A4E}" type="parTrans" cxnId="{507A74C7-FEAF-4A4C-9250-0613CBC2F127}">
      <dgm:prSet/>
      <dgm:spPr/>
      <dgm:t>
        <a:bodyPr/>
        <a:lstStyle/>
        <a:p>
          <a:endParaRPr lang="en-US"/>
        </a:p>
      </dgm:t>
    </dgm:pt>
    <dgm:pt modelId="{02D8D4EF-9694-45C7-AF26-E20371B3C352}" type="sibTrans" cxnId="{507A74C7-FEAF-4A4C-9250-0613CBC2F127}">
      <dgm:prSet/>
      <dgm:spPr/>
      <dgm:t>
        <a:bodyPr/>
        <a:lstStyle/>
        <a:p>
          <a:endParaRPr lang="en-US"/>
        </a:p>
      </dgm:t>
    </dgm:pt>
    <dgm:pt modelId="{C2F66EED-74C3-4F36-A1D4-8AFCBB009938}">
      <dgm:prSet/>
      <dgm:spPr/>
      <dgm:t>
        <a:bodyPr/>
        <a:lstStyle/>
        <a:p>
          <a:pPr>
            <a:lnSpc>
              <a:spcPct val="100000"/>
            </a:lnSpc>
          </a:pPr>
          <a:endParaRPr lang="en-US" dirty="0"/>
        </a:p>
      </dgm:t>
    </dgm:pt>
    <dgm:pt modelId="{5CF5C62A-BD1A-4922-92B6-33ECA44C1F76}" type="parTrans" cxnId="{7A243DB8-C0B8-4718-B558-CE939B8FF03E}">
      <dgm:prSet/>
      <dgm:spPr/>
      <dgm:t>
        <a:bodyPr/>
        <a:lstStyle/>
        <a:p>
          <a:endParaRPr lang="en-US"/>
        </a:p>
      </dgm:t>
    </dgm:pt>
    <dgm:pt modelId="{F9BAA161-AAEC-4A41-B4D9-A27EAD80526E}" type="sibTrans" cxnId="{7A243DB8-C0B8-4718-B558-CE939B8FF03E}">
      <dgm:prSet/>
      <dgm:spPr/>
      <dgm:t>
        <a:bodyPr/>
        <a:lstStyle/>
        <a:p>
          <a:endParaRPr lang="en-US"/>
        </a:p>
      </dgm:t>
    </dgm:pt>
    <dgm:pt modelId="{DCCE571A-4D30-4294-ABAF-6885F619D2D9}">
      <dgm:prSet/>
      <dgm:spPr/>
      <dgm:t>
        <a:bodyPr/>
        <a:lstStyle/>
        <a:p>
          <a:pPr>
            <a:lnSpc>
              <a:spcPct val="100000"/>
            </a:lnSpc>
            <a:defRPr b="1"/>
          </a:pPr>
          <a:r>
            <a:rPr lang="en-US" dirty="0"/>
            <a:t>Gap Analysis, Adjustments &amp;</a:t>
          </a:r>
        </a:p>
        <a:p>
          <a:pPr>
            <a:lnSpc>
              <a:spcPct val="100000"/>
            </a:lnSpc>
            <a:defRPr b="1"/>
          </a:pPr>
          <a:r>
            <a:rPr lang="en-US" dirty="0"/>
            <a:t> Quality assessment</a:t>
          </a:r>
        </a:p>
      </dgm:t>
    </dgm:pt>
    <dgm:pt modelId="{3AD83C96-5A95-4337-BF2D-97454AF7F108}" type="parTrans" cxnId="{E70347E4-4461-4B80-8927-4CA0AEBFAAF8}">
      <dgm:prSet/>
      <dgm:spPr/>
      <dgm:t>
        <a:bodyPr/>
        <a:lstStyle/>
        <a:p>
          <a:endParaRPr lang="en-US"/>
        </a:p>
      </dgm:t>
    </dgm:pt>
    <dgm:pt modelId="{2C1DF6EC-6090-4926-A556-3D2417B7F2AA}" type="sibTrans" cxnId="{E70347E4-4461-4B80-8927-4CA0AEBFAAF8}">
      <dgm:prSet/>
      <dgm:spPr/>
      <dgm:t>
        <a:bodyPr/>
        <a:lstStyle/>
        <a:p>
          <a:endParaRPr lang="en-US"/>
        </a:p>
      </dgm:t>
    </dgm:pt>
    <dgm:pt modelId="{1C1B28B7-2609-4BAA-AAAB-5801EDFD334C}">
      <dgm:prSet/>
      <dgm:spPr/>
      <dgm:t>
        <a:bodyPr/>
        <a:lstStyle/>
        <a:p>
          <a:pPr>
            <a:lnSpc>
              <a:spcPct val="100000"/>
            </a:lnSpc>
            <a:defRPr b="1"/>
          </a:pPr>
          <a:r>
            <a:rPr lang="en-US" dirty="0"/>
            <a:t>Meta data informs </a:t>
          </a:r>
        </a:p>
        <a:p>
          <a:pPr>
            <a:lnSpc>
              <a:spcPct val="100000"/>
            </a:lnSpc>
            <a:defRPr b="1"/>
          </a:pPr>
          <a:r>
            <a:rPr lang="en-US" dirty="0"/>
            <a:t>integrity and security</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19AE6A50-B2F7-4F98-A456-DF10E94887E7}">
      <dgm:prSet/>
      <dgm:spPr/>
      <dgm:t>
        <a:bodyPr/>
        <a:lstStyle/>
        <a:p>
          <a:pPr>
            <a:lnSpc>
              <a:spcPct val="100000"/>
            </a:lnSpc>
          </a:pPr>
          <a:endParaRPr lang="en-US" dirty="0"/>
        </a:p>
      </dgm:t>
    </dgm:pt>
    <dgm:pt modelId="{FCAB35B7-FF11-4E93-9864-F2B9C97274F4}" type="parTrans" cxnId="{F938F5D5-804D-4B23-8281-BE5677075ACA}">
      <dgm:prSet/>
      <dgm:spPr/>
      <dgm:t>
        <a:bodyPr/>
        <a:lstStyle/>
        <a:p>
          <a:endParaRPr lang="en-US"/>
        </a:p>
      </dgm:t>
    </dgm:pt>
    <dgm:pt modelId="{F7BDB8CA-0E84-4B27-8BED-5C7340299BE3}" type="sibTrans" cxnId="{F938F5D5-804D-4B23-8281-BE5677075ACA}">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DA6F9F3-4A7F-42F9-8B77-7BD552F03105}" type="pres">
      <dgm:prSet presAssocID="{E754A2A0-41CE-428B-9DDC-DCD1FD12D16A}" presName="compNode" presStyleCnt="0"/>
      <dgm:spPr/>
    </dgm:pt>
    <dgm:pt modelId="{AF72813A-2810-4A52-BE92-611D54918694}" type="pres">
      <dgm:prSet presAssocID="{E754A2A0-41CE-428B-9DDC-DCD1FD12D1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0FF9AC2C-F836-43CA-8259-A20F609F4C83}" type="pres">
      <dgm:prSet presAssocID="{E754A2A0-41CE-428B-9DDC-DCD1FD12D16A}" presName="iconSpace" presStyleCnt="0"/>
      <dgm:spPr/>
    </dgm:pt>
    <dgm:pt modelId="{DF27DA54-DCB6-45F4-890E-F7DCC5A4BE12}" type="pres">
      <dgm:prSet presAssocID="{E754A2A0-41CE-428B-9DDC-DCD1FD12D16A}" presName="parTx" presStyleLbl="revTx" presStyleIdx="0" presStyleCnt="6" custScaleX="97699" custLinFactNeighborX="-5744" custLinFactNeighborY="34113">
        <dgm:presLayoutVars>
          <dgm:chMax val="0"/>
          <dgm:chPref val="0"/>
        </dgm:presLayoutVars>
      </dgm:prSet>
      <dgm:spPr/>
    </dgm:pt>
    <dgm:pt modelId="{E3A03C26-8C60-4D73-A4C2-0678A1DD3B31}" type="pres">
      <dgm:prSet presAssocID="{E754A2A0-41CE-428B-9DDC-DCD1FD12D16A}" presName="txSpace" presStyleCnt="0"/>
      <dgm:spPr/>
    </dgm:pt>
    <dgm:pt modelId="{DD091D0A-5A25-4241-91F3-18D32B0BDD4F}" type="pres">
      <dgm:prSet presAssocID="{E754A2A0-41CE-428B-9DDC-DCD1FD12D16A}" presName="desTx" presStyleLbl="revTx" presStyleIdx="1" presStyleCnt="6">
        <dgm:presLayoutVars/>
      </dgm:prSet>
      <dgm:spPr/>
    </dgm:pt>
    <dgm:pt modelId="{2564C0D4-4875-421D-81DB-70BF6751BBA7}" type="pres">
      <dgm:prSet presAssocID="{02D8D4EF-9694-45C7-AF26-E20371B3C352}" presName="sibTrans" presStyleCnt="0"/>
      <dgm:spPr/>
    </dgm:pt>
    <dgm:pt modelId="{3076B9F9-EC92-4653-AC03-C71FD5E9A400}" type="pres">
      <dgm:prSet presAssocID="{DCCE571A-4D30-4294-ABAF-6885F619D2D9}" presName="compNode" presStyleCnt="0"/>
      <dgm:spPr/>
    </dgm:pt>
    <dgm:pt modelId="{210823F6-AC1A-46E3-9D99-A319DF497539}" type="pres">
      <dgm:prSet presAssocID="{DCCE571A-4D30-4294-ABAF-6885F619D2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2F262968-0DF4-4BB1-BD25-0ED2829FA45D}" type="pres">
      <dgm:prSet presAssocID="{DCCE571A-4D30-4294-ABAF-6885F619D2D9}" presName="iconSpace" presStyleCnt="0"/>
      <dgm:spPr/>
    </dgm:pt>
    <dgm:pt modelId="{3C1752BD-6530-4141-80E9-9A0923780DCB}" type="pres">
      <dgm:prSet presAssocID="{DCCE571A-4D30-4294-ABAF-6885F619D2D9}" presName="parTx" presStyleLbl="revTx" presStyleIdx="2" presStyleCnt="6" custScaleX="122431" custScaleY="134050" custLinFactNeighborX="-19" custLinFactNeighborY="41365">
        <dgm:presLayoutVars>
          <dgm:chMax val="0"/>
          <dgm:chPref val="0"/>
        </dgm:presLayoutVars>
      </dgm:prSet>
      <dgm:spPr/>
    </dgm:pt>
    <dgm:pt modelId="{C393D316-1AB7-4A24-B8A5-3485F2713F88}" type="pres">
      <dgm:prSet presAssocID="{DCCE571A-4D30-4294-ABAF-6885F619D2D9}" presName="txSpace" presStyleCnt="0"/>
      <dgm:spPr/>
    </dgm:pt>
    <dgm:pt modelId="{7CD40649-A74C-4AD8-B9D0-2573A1955C91}" type="pres">
      <dgm:prSet presAssocID="{DCCE571A-4D30-4294-ABAF-6885F619D2D9}" presName="desTx" presStyleLbl="revTx" presStyleIdx="3" presStyleCnt="6">
        <dgm:presLayoutVars/>
      </dgm:prSet>
      <dgm:spPr/>
    </dgm:pt>
    <dgm:pt modelId="{9A7327AD-D2A8-4CB1-B3E0-7543B1D84369}" type="pres">
      <dgm:prSet presAssocID="{2C1DF6EC-6090-4926-A556-3D2417B7F2AA}" presName="sibTrans" presStyleCnt="0"/>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4" presStyleCnt="6" custScaleX="88277" custScaleY="104629" custLinFactNeighborX="-771" custLinFactNeighborY="2787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5" presStyleCnt="6" custLinFactNeighborX="120" custLinFactNeighborY="11672">
        <dgm:presLayoutVars/>
      </dgm:prSet>
      <dgm:spPr/>
    </dgm:pt>
  </dgm:ptLst>
  <dgm:cxnLst>
    <dgm:cxn modelId="{079E1015-BF7E-499A-99C0-BA5607789253}" type="presOf" srcId="{E754A2A0-41CE-428B-9DDC-DCD1FD12D16A}" destId="{DF27DA54-DCB6-45F4-890E-F7DCC5A4BE12}" srcOrd="0" destOrd="0" presId="urn:microsoft.com/office/officeart/2018/5/layout/CenteredIconLabelDescriptionList"/>
    <dgm:cxn modelId="{05037335-2E5B-48BE-86A9-5372B1A16299}" srcId="{E817CCF5-DA3F-4E5F-BE7C-D8111B2BFEBA}" destId="{1C1B28B7-2609-4BAA-AAAB-5801EDFD334C}" srcOrd="2" destOrd="0" parTransId="{2BF5F791-D223-44A4-B231-6C3F4B786D08}" sibTransId="{A432C086-9156-4D32-A06E-6E237CC66D92}"/>
    <dgm:cxn modelId="{C5FF5745-4781-44B9-BC29-74DCE41C1172}" type="presOf" srcId="{DCCE571A-4D30-4294-ABAF-6885F619D2D9}" destId="{3C1752BD-6530-4141-80E9-9A0923780DCB}" srcOrd="0" destOrd="0" presId="urn:microsoft.com/office/officeart/2018/5/layout/CenteredIconLabelDescriptionList"/>
    <dgm:cxn modelId="{31236A4C-17B7-4AD6-A6DF-D5505A7B3830}" type="presOf" srcId="{19AE6A50-B2F7-4F98-A456-DF10E94887E7}" destId="{DD091D0A-5A25-4241-91F3-18D32B0BDD4F}" srcOrd="0" destOrd="1" presId="urn:microsoft.com/office/officeart/2018/5/layout/CenteredIconLabelDescriptionList"/>
    <dgm:cxn modelId="{4D6131AC-1805-4438-A39D-4F587C933D11}" type="presOf" srcId="{E817CCF5-DA3F-4E5F-BE7C-D8111B2BFEBA}" destId="{071926C8-9E08-4BE0-A1E4-133B16FF713E}" srcOrd="0" destOrd="0" presId="urn:microsoft.com/office/officeart/2018/5/layout/CenteredIconLabelDescriptionList"/>
    <dgm:cxn modelId="{7A243DB8-C0B8-4718-B558-CE939B8FF03E}" srcId="{E754A2A0-41CE-428B-9DDC-DCD1FD12D16A}" destId="{C2F66EED-74C3-4F36-A1D4-8AFCBB009938}" srcOrd="0" destOrd="0" parTransId="{5CF5C62A-BD1A-4922-92B6-33ECA44C1F76}" sibTransId="{F9BAA161-AAEC-4A41-B4D9-A27EAD80526E}"/>
    <dgm:cxn modelId="{507A74C7-FEAF-4A4C-9250-0613CBC2F127}" srcId="{E817CCF5-DA3F-4E5F-BE7C-D8111B2BFEBA}" destId="{E754A2A0-41CE-428B-9DDC-DCD1FD12D16A}" srcOrd="0" destOrd="0" parTransId="{BE164097-A5AA-4EA1-9E64-D7FCD4DD2A4E}" sibTransId="{02D8D4EF-9694-45C7-AF26-E20371B3C352}"/>
    <dgm:cxn modelId="{B51342D1-507F-4538-B2E7-CC8612277523}" type="presOf" srcId="{1C1B28B7-2609-4BAA-AAAB-5801EDFD334C}" destId="{C4D97C04-1692-4931-9A64-809D862C1739}" srcOrd="0" destOrd="0" presId="urn:microsoft.com/office/officeart/2018/5/layout/CenteredIconLabelDescriptionList"/>
    <dgm:cxn modelId="{F938F5D5-804D-4B23-8281-BE5677075ACA}" srcId="{E754A2A0-41CE-428B-9DDC-DCD1FD12D16A}" destId="{19AE6A50-B2F7-4F98-A456-DF10E94887E7}" srcOrd="1" destOrd="0" parTransId="{FCAB35B7-FF11-4E93-9864-F2B9C97274F4}" sibTransId="{F7BDB8CA-0E84-4B27-8BED-5C7340299BE3}"/>
    <dgm:cxn modelId="{E70347E4-4461-4B80-8927-4CA0AEBFAAF8}" srcId="{E817CCF5-DA3F-4E5F-BE7C-D8111B2BFEBA}" destId="{DCCE571A-4D30-4294-ABAF-6885F619D2D9}" srcOrd="1" destOrd="0" parTransId="{3AD83C96-5A95-4337-BF2D-97454AF7F108}" sibTransId="{2C1DF6EC-6090-4926-A556-3D2417B7F2AA}"/>
    <dgm:cxn modelId="{55A931F7-B2A3-4173-A574-A80CB726BAE2}" type="presOf" srcId="{C2F66EED-74C3-4F36-A1D4-8AFCBB009938}" destId="{DD091D0A-5A25-4241-91F3-18D32B0BDD4F}" srcOrd="0" destOrd="0" presId="urn:microsoft.com/office/officeart/2018/5/layout/CenteredIconLabelDescriptionList"/>
    <dgm:cxn modelId="{87DD2528-CB43-4F2F-AD70-34B2C76F4974}" type="presParOf" srcId="{071926C8-9E08-4BE0-A1E4-133B16FF713E}" destId="{1DA6F9F3-4A7F-42F9-8B77-7BD552F03105}" srcOrd="0" destOrd="0" presId="urn:microsoft.com/office/officeart/2018/5/layout/CenteredIconLabelDescriptionList"/>
    <dgm:cxn modelId="{C7D85599-D34F-41B3-ACEB-0C058EB1F61E}" type="presParOf" srcId="{1DA6F9F3-4A7F-42F9-8B77-7BD552F03105}" destId="{AF72813A-2810-4A52-BE92-611D54918694}" srcOrd="0" destOrd="0" presId="urn:microsoft.com/office/officeart/2018/5/layout/CenteredIconLabelDescriptionList"/>
    <dgm:cxn modelId="{C48669E0-1E6E-4350-9DF8-08B6FB55FE83}" type="presParOf" srcId="{1DA6F9F3-4A7F-42F9-8B77-7BD552F03105}" destId="{0FF9AC2C-F836-43CA-8259-A20F609F4C83}" srcOrd="1" destOrd="0" presId="urn:microsoft.com/office/officeart/2018/5/layout/CenteredIconLabelDescriptionList"/>
    <dgm:cxn modelId="{99FB1C93-FBB0-428C-B3D1-D2EC3308D436}" type="presParOf" srcId="{1DA6F9F3-4A7F-42F9-8B77-7BD552F03105}" destId="{DF27DA54-DCB6-45F4-890E-F7DCC5A4BE12}" srcOrd="2" destOrd="0" presId="urn:microsoft.com/office/officeart/2018/5/layout/CenteredIconLabelDescriptionList"/>
    <dgm:cxn modelId="{D2C113FF-430C-42FA-B64E-13ACE978DEE7}" type="presParOf" srcId="{1DA6F9F3-4A7F-42F9-8B77-7BD552F03105}" destId="{E3A03C26-8C60-4D73-A4C2-0678A1DD3B31}" srcOrd="3" destOrd="0" presId="urn:microsoft.com/office/officeart/2018/5/layout/CenteredIconLabelDescriptionList"/>
    <dgm:cxn modelId="{C10D59DD-0D52-4682-AC9F-5873A75B6FEF}" type="presParOf" srcId="{1DA6F9F3-4A7F-42F9-8B77-7BD552F03105}" destId="{DD091D0A-5A25-4241-91F3-18D32B0BDD4F}" srcOrd="4" destOrd="0" presId="urn:microsoft.com/office/officeart/2018/5/layout/CenteredIconLabelDescriptionList"/>
    <dgm:cxn modelId="{0510082E-5DF2-42DD-AE6C-D1E60730D4E3}" type="presParOf" srcId="{071926C8-9E08-4BE0-A1E4-133B16FF713E}" destId="{2564C0D4-4875-421D-81DB-70BF6751BBA7}" srcOrd="1" destOrd="0" presId="urn:microsoft.com/office/officeart/2018/5/layout/CenteredIconLabelDescriptionList"/>
    <dgm:cxn modelId="{E144C32E-E72B-4991-B9EC-93820D68CFB5}" type="presParOf" srcId="{071926C8-9E08-4BE0-A1E4-133B16FF713E}" destId="{3076B9F9-EC92-4653-AC03-C71FD5E9A400}" srcOrd="2" destOrd="0" presId="urn:microsoft.com/office/officeart/2018/5/layout/CenteredIconLabelDescriptionList"/>
    <dgm:cxn modelId="{66AB50A5-3D6E-4CE8-9C00-3540BF3A682A}" type="presParOf" srcId="{3076B9F9-EC92-4653-AC03-C71FD5E9A400}" destId="{210823F6-AC1A-46E3-9D99-A319DF497539}" srcOrd="0" destOrd="0" presId="urn:microsoft.com/office/officeart/2018/5/layout/CenteredIconLabelDescriptionList"/>
    <dgm:cxn modelId="{BB0A9168-4CEF-4C37-AA4F-28A0F96C5AAE}" type="presParOf" srcId="{3076B9F9-EC92-4653-AC03-C71FD5E9A400}" destId="{2F262968-0DF4-4BB1-BD25-0ED2829FA45D}" srcOrd="1" destOrd="0" presId="urn:microsoft.com/office/officeart/2018/5/layout/CenteredIconLabelDescriptionList"/>
    <dgm:cxn modelId="{05D1054F-4CFA-4960-9C76-474461246A75}" type="presParOf" srcId="{3076B9F9-EC92-4653-AC03-C71FD5E9A400}" destId="{3C1752BD-6530-4141-80E9-9A0923780DCB}" srcOrd="2" destOrd="0" presId="urn:microsoft.com/office/officeart/2018/5/layout/CenteredIconLabelDescriptionList"/>
    <dgm:cxn modelId="{021DA957-19C0-48AF-82E6-5EF64E6E4350}" type="presParOf" srcId="{3076B9F9-EC92-4653-AC03-C71FD5E9A400}" destId="{C393D316-1AB7-4A24-B8A5-3485F2713F88}" srcOrd="3" destOrd="0" presId="urn:microsoft.com/office/officeart/2018/5/layout/CenteredIconLabelDescriptionList"/>
    <dgm:cxn modelId="{E4E1ED22-2207-49AD-89BF-A68B1DCF8B24}" type="presParOf" srcId="{3076B9F9-EC92-4653-AC03-C71FD5E9A400}" destId="{7CD40649-A74C-4AD8-B9D0-2573A1955C91}" srcOrd="4" destOrd="0" presId="urn:microsoft.com/office/officeart/2018/5/layout/CenteredIconLabelDescriptionList"/>
    <dgm:cxn modelId="{E12208AE-A278-4C0F-9A95-B2A9F1FA788C}" type="presParOf" srcId="{071926C8-9E08-4BE0-A1E4-133B16FF713E}" destId="{9A7327AD-D2A8-4CB1-B3E0-7543B1D84369}" srcOrd="3" destOrd="0" presId="urn:microsoft.com/office/officeart/2018/5/layout/CenteredIconLabelDescriptionList"/>
    <dgm:cxn modelId="{04AF0028-0607-4319-870D-38F76BAD13CF}" type="presParOf" srcId="{071926C8-9E08-4BE0-A1E4-133B16FF713E}" destId="{13BCBAD6-8F08-4029-90C7-8E8A0D0733DD}" srcOrd="4"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2813A-2810-4A52-BE92-611D54918694}">
      <dsp:nvSpPr>
        <dsp:cNvPr id="0" name=""/>
        <dsp:cNvSpPr/>
      </dsp:nvSpPr>
      <dsp:spPr>
        <a:xfrm>
          <a:off x="945269" y="841542"/>
          <a:ext cx="1012921" cy="10129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27DA54-DCB6-45F4-890E-F7DCC5A4BE12}">
      <dsp:nvSpPr>
        <dsp:cNvPr id="0" name=""/>
        <dsp:cNvSpPr/>
      </dsp:nvSpPr>
      <dsp:spPr>
        <a:xfrm>
          <a:off x="0" y="2102199"/>
          <a:ext cx="2827470" cy="515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Targets &amp; collection.</a:t>
          </a:r>
        </a:p>
        <a:p>
          <a:pPr marL="0" lvl="0" indent="0" algn="ctr" defTabSz="622300">
            <a:lnSpc>
              <a:spcPct val="100000"/>
            </a:lnSpc>
            <a:spcBef>
              <a:spcPct val="0"/>
            </a:spcBef>
            <a:spcAft>
              <a:spcPct val="35000"/>
            </a:spcAft>
            <a:buNone/>
            <a:defRPr b="1"/>
          </a:pPr>
          <a:r>
            <a:rPr lang="en-US" sz="1400" kern="1200" dirty="0"/>
            <a:t>Test reliability of sources</a:t>
          </a:r>
        </a:p>
      </dsp:txBody>
      <dsp:txXfrm>
        <a:off x="0" y="2102199"/>
        <a:ext cx="2827470" cy="515504"/>
      </dsp:txXfrm>
    </dsp:sp>
    <dsp:sp modelId="{DD091D0A-5A25-4241-91F3-18D32B0BDD4F}">
      <dsp:nvSpPr>
        <dsp:cNvPr id="0" name=""/>
        <dsp:cNvSpPr/>
      </dsp:nvSpPr>
      <dsp:spPr>
        <a:xfrm>
          <a:off x="4699" y="2475282"/>
          <a:ext cx="2894062" cy="397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endParaRPr lang="en-US" sz="1100" kern="1200" dirty="0"/>
        </a:p>
        <a:p>
          <a:pPr marL="0" lvl="0" indent="0" algn="ctr" defTabSz="488950">
            <a:lnSpc>
              <a:spcPct val="100000"/>
            </a:lnSpc>
            <a:spcBef>
              <a:spcPct val="0"/>
            </a:spcBef>
            <a:spcAft>
              <a:spcPct val="35000"/>
            </a:spcAft>
            <a:buNone/>
          </a:pPr>
          <a:endParaRPr lang="en-US" sz="1100" kern="1200" dirty="0"/>
        </a:p>
      </dsp:txBody>
      <dsp:txXfrm>
        <a:off x="4699" y="2475282"/>
        <a:ext cx="2894062" cy="397924"/>
      </dsp:txXfrm>
    </dsp:sp>
    <dsp:sp modelId="{210823F6-AC1A-46E3-9D99-A319DF497539}">
      <dsp:nvSpPr>
        <dsp:cNvPr id="0" name=""/>
        <dsp:cNvSpPr/>
      </dsp:nvSpPr>
      <dsp:spPr>
        <a:xfrm>
          <a:off x="4670376" y="1013339"/>
          <a:ext cx="1012921" cy="10129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1752BD-6530-4141-80E9-9A0923780DCB}">
      <dsp:nvSpPr>
        <dsp:cNvPr id="0" name=""/>
        <dsp:cNvSpPr/>
      </dsp:nvSpPr>
      <dsp:spPr>
        <a:xfrm>
          <a:off x="3404672" y="2223615"/>
          <a:ext cx="3543229" cy="691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Gap Analysis, Adjustments &amp;</a:t>
          </a:r>
        </a:p>
        <a:p>
          <a:pPr marL="0" lvl="0" indent="0" algn="ctr" defTabSz="622300">
            <a:lnSpc>
              <a:spcPct val="100000"/>
            </a:lnSpc>
            <a:spcBef>
              <a:spcPct val="0"/>
            </a:spcBef>
            <a:spcAft>
              <a:spcPct val="35000"/>
            </a:spcAft>
            <a:buNone/>
            <a:defRPr b="1"/>
          </a:pPr>
          <a:r>
            <a:rPr lang="en-US" sz="1400" kern="1200" dirty="0"/>
            <a:t> Quality assessment</a:t>
          </a:r>
        </a:p>
      </dsp:txBody>
      <dsp:txXfrm>
        <a:off x="3404672" y="2223615"/>
        <a:ext cx="3543229" cy="691034"/>
      </dsp:txXfrm>
    </dsp:sp>
    <dsp:sp modelId="{7CD40649-A74C-4AD8-B9D0-2573A1955C91}">
      <dsp:nvSpPr>
        <dsp:cNvPr id="0" name=""/>
        <dsp:cNvSpPr/>
      </dsp:nvSpPr>
      <dsp:spPr>
        <a:xfrm>
          <a:off x="3729806" y="2647078"/>
          <a:ext cx="2894062" cy="37897"/>
        </a:xfrm>
        <a:prstGeom prst="rect">
          <a:avLst/>
        </a:prstGeom>
        <a:noFill/>
        <a:ln>
          <a:noFill/>
        </a:ln>
        <a:effectLst/>
      </dsp:spPr>
      <dsp:style>
        <a:lnRef idx="0">
          <a:scrgbClr r="0" g="0" b="0"/>
        </a:lnRef>
        <a:fillRef idx="0">
          <a:scrgbClr r="0" g="0" b="0"/>
        </a:fillRef>
        <a:effectRef idx="0">
          <a:scrgbClr r="0" g="0" b="0"/>
        </a:effectRef>
        <a:fontRef idx="minor"/>
      </dsp:style>
    </dsp:sp>
    <dsp:sp modelId="{B0A3ABD2-C471-4A21-8AEF-3843C86919E1}">
      <dsp:nvSpPr>
        <dsp:cNvPr id="0" name=""/>
        <dsp:cNvSpPr/>
      </dsp:nvSpPr>
      <dsp:spPr>
        <a:xfrm>
          <a:off x="8395483" y="1021556"/>
          <a:ext cx="1012921" cy="10129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7602235" y="2238108"/>
          <a:ext cx="2554791" cy="539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Meta data informs </a:t>
          </a:r>
        </a:p>
        <a:p>
          <a:pPr marL="0" lvl="0" indent="0" algn="ctr" defTabSz="622300">
            <a:lnSpc>
              <a:spcPct val="100000"/>
            </a:lnSpc>
            <a:spcBef>
              <a:spcPct val="0"/>
            </a:spcBef>
            <a:spcAft>
              <a:spcPct val="35000"/>
            </a:spcAft>
            <a:buNone/>
            <a:defRPr b="1"/>
          </a:pPr>
          <a:r>
            <a:rPr lang="en-US" sz="1400" kern="1200" dirty="0"/>
            <a:t>integrity and security</a:t>
          </a:r>
        </a:p>
      </dsp:txBody>
      <dsp:txXfrm>
        <a:off x="7602235" y="2238108"/>
        <a:ext cx="2554791" cy="539367"/>
      </dsp:txXfrm>
    </dsp:sp>
    <dsp:sp modelId="{6418EBED-F111-425B-8EE2-06B8B2297A68}">
      <dsp:nvSpPr>
        <dsp:cNvPr id="0" name=""/>
        <dsp:cNvSpPr/>
      </dsp:nvSpPr>
      <dsp:spPr>
        <a:xfrm>
          <a:off x="7458386" y="2659719"/>
          <a:ext cx="2894062" cy="3789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0298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980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819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209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632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8/23/2023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75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8/23/2023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54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627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420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577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8/23/2023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031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433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158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5814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8/23/2023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251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8/23/2023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12744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hyperlink" Target="https://www.statssa.gov.za/" TargetMode="External"/><Relationship Id="rId2" Type="http://schemas.openxmlformats.org/officeDocument/2006/relationships/hyperlink" Target="https://www.webfx.com/blog/marketing/data-sources/" TargetMode="External"/><Relationship Id="rId1" Type="http://schemas.openxmlformats.org/officeDocument/2006/relationships/slideLayout" Target="../slideLayouts/slideLayout1.xml"/><Relationship Id="rId5" Type="http://schemas.openxmlformats.org/officeDocument/2006/relationships/hyperlink" Target="https://bmr.co.za/" TargetMode="External"/><Relationship Id="rId4" Type="http://schemas.openxmlformats.org/officeDocument/2006/relationships/hyperlink" Target="https://www.tshwane.gov.za/?page_id=4032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e-gis002.tshwane.gov.za/E_GIS_Web/" TargetMode="External"/><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Data"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pewresearch.org/about/" TargetMode="External"/><Relationship Id="rId2" Type="http://schemas.openxmlformats.org/officeDocument/2006/relationships/hyperlink" Target="https://www.webfx.com/blog/marketing/data-sources/"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2" y="0"/>
            <a:ext cx="12191356" cy="6858000"/>
          </a:xfrm>
          <a:prstGeom prst="rect">
            <a:avLst/>
          </a:prstGeom>
        </p:spPr>
      </p:pic>
      <p:sp useBgFill="1">
        <p:nvSpPr>
          <p:cNvPr id="96"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189076" y="1673522"/>
            <a:ext cx="3867807" cy="2362449"/>
          </a:xfrm>
        </p:spPr>
        <p:txBody>
          <a:bodyPr>
            <a:normAutofit fontScale="90000"/>
          </a:bodyPr>
          <a:lstStyle/>
          <a:p>
            <a:br>
              <a:rPr lang="en-US" sz="4000" dirty="0"/>
            </a:br>
            <a:br>
              <a:rPr lang="en-US" sz="4000" dirty="0"/>
            </a:br>
            <a:r>
              <a:rPr lang="en-US" sz="4000" dirty="0"/>
              <a:t>Data and Information Management</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sz="2300" dirty="0">
                <a:solidFill>
                  <a:srgbClr val="5792BA"/>
                </a:solidFill>
              </a:rPr>
              <a:t>CBI business discussion</a:t>
            </a:r>
          </a:p>
        </p:txBody>
      </p:sp>
      <p:pic>
        <p:nvPicPr>
          <p:cNvPr id="8" name="Picture 7" descr="A logo with a blue and brown circle&#10;&#10;Description automatically generated with medium confidence">
            <a:extLst>
              <a:ext uri="{FF2B5EF4-FFF2-40B4-BE49-F238E27FC236}">
                <a16:creationId xmlns:a16="http://schemas.microsoft.com/office/drawing/2014/main" id="{C511DC1C-1C0E-CCCB-FF66-18C12BB42C59}"/>
              </a:ext>
            </a:extLst>
          </p:cNvPr>
          <p:cNvPicPr>
            <a:picLocks noChangeAspect="1"/>
          </p:cNvPicPr>
          <p:nvPr/>
        </p:nvPicPr>
        <p:blipFill>
          <a:blip r:embed="rId4"/>
          <a:stretch>
            <a:fillRect/>
          </a:stretch>
        </p:blipFill>
        <p:spPr>
          <a:xfrm>
            <a:off x="8523514" y="1551560"/>
            <a:ext cx="975485" cy="812904"/>
          </a:xfrm>
          <a:prstGeom prst="rect">
            <a:avLst/>
          </a:prstGeom>
        </p:spPr>
      </p:pic>
    </p:spTree>
    <p:extLst>
      <p:ext uri="{BB962C8B-B14F-4D97-AF65-F5344CB8AC3E}">
        <p14:creationId xmlns:p14="http://schemas.microsoft.com/office/powerpoint/2010/main" val="158312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16F5-8406-66AD-10C8-8CB48071BA36}"/>
              </a:ext>
            </a:extLst>
          </p:cNvPr>
          <p:cNvSpPr>
            <a:spLocks noGrp="1"/>
          </p:cNvSpPr>
          <p:nvPr>
            <p:ph type="ctrTitle"/>
          </p:nvPr>
        </p:nvSpPr>
        <p:spPr>
          <a:xfrm>
            <a:off x="1375983" y="1147253"/>
            <a:ext cx="9440034" cy="852964"/>
          </a:xfrm>
        </p:spPr>
        <p:txBody>
          <a:bodyPr>
            <a:normAutofit/>
          </a:bodyPr>
          <a:lstStyle/>
          <a:p>
            <a:r>
              <a:rPr lang="en-ZA" dirty="0"/>
              <a:t>Local information sources</a:t>
            </a:r>
          </a:p>
        </p:txBody>
      </p:sp>
      <p:sp>
        <p:nvSpPr>
          <p:cNvPr id="3" name="Subtitle 2">
            <a:extLst>
              <a:ext uri="{FF2B5EF4-FFF2-40B4-BE49-F238E27FC236}">
                <a16:creationId xmlns:a16="http://schemas.microsoft.com/office/drawing/2014/main" id="{AE16B06A-6CFB-28D9-29ED-FDB11AFACDF4}"/>
              </a:ext>
            </a:extLst>
          </p:cNvPr>
          <p:cNvSpPr>
            <a:spLocks noGrp="1"/>
          </p:cNvSpPr>
          <p:nvPr>
            <p:ph type="subTitle" idx="1"/>
          </p:nvPr>
        </p:nvSpPr>
        <p:spPr>
          <a:xfrm>
            <a:off x="1228837" y="2380279"/>
            <a:ext cx="9440034" cy="4115114"/>
          </a:xfrm>
        </p:spPr>
        <p:txBody>
          <a:bodyPr>
            <a:normAutofit/>
          </a:bodyPr>
          <a:lstStyle/>
          <a:p>
            <a:r>
              <a:rPr lang="en-ZA" dirty="0">
                <a:hlinkClick r:id="rId2">
                  <a:extLst>
                    <a:ext uri="{A12FA001-AC4F-418D-AE19-62706E023703}">
                      <ahyp:hlinkClr xmlns:ahyp="http://schemas.microsoft.com/office/drawing/2018/hyperlinkcolor" val="tx"/>
                    </a:ext>
                  </a:extLst>
                </a:hlinkClick>
              </a:rPr>
              <a:t>Stats SA</a:t>
            </a:r>
          </a:p>
          <a:p>
            <a:r>
              <a:rPr lang="en-ZA" dirty="0">
                <a:solidFill>
                  <a:srgbClr val="6B9F25"/>
                </a:solidFill>
                <a:hlinkClick r:id="rId2">
                  <a:extLst>
                    <a:ext uri="{A12FA001-AC4F-418D-AE19-62706E023703}">
                      <ahyp:hlinkClr xmlns:ahyp="http://schemas.microsoft.com/office/drawing/2018/hyperlinkcolor" val="tx"/>
                    </a:ext>
                  </a:extLst>
                </a:hlinkClick>
              </a:rPr>
              <a:t>Link: </a:t>
            </a:r>
            <a:r>
              <a:rPr lang="en-ZA" dirty="0">
                <a:hlinkClick r:id="rId3"/>
              </a:rPr>
              <a:t>https://www.statssa.gov.za/</a:t>
            </a:r>
            <a:endParaRPr lang="en-ZA" dirty="0"/>
          </a:p>
          <a:p>
            <a:endParaRPr lang="en-ZA" dirty="0"/>
          </a:p>
          <a:p>
            <a:endParaRPr lang="en-ZA" dirty="0"/>
          </a:p>
          <a:p>
            <a:r>
              <a:rPr lang="en-ZA" dirty="0">
                <a:hlinkClick r:id="rId4"/>
              </a:rPr>
              <a:t>https://www.tshwane.gov.za/?page_id=40320</a:t>
            </a:r>
            <a:endParaRPr lang="en-ZA" dirty="0"/>
          </a:p>
          <a:p>
            <a:r>
              <a:rPr lang="en-ZA" dirty="0"/>
              <a:t>Bureau of Market Research (Blog)</a:t>
            </a:r>
          </a:p>
          <a:p>
            <a:r>
              <a:rPr lang="en-ZA" dirty="0">
                <a:hlinkClick r:id="rId5"/>
              </a:rPr>
              <a:t>https://bmr.co.za/</a:t>
            </a:r>
            <a:endParaRPr lang="en-ZA" dirty="0"/>
          </a:p>
          <a:p>
            <a:endParaRPr lang="en-ZA" dirty="0"/>
          </a:p>
          <a:p>
            <a:pPr marL="342900" indent="-342900">
              <a:buFont typeface="Arial" panose="020B0604020202020204" pitchFamily="34" charset="0"/>
              <a:buChar char="•"/>
            </a:pPr>
            <a:endParaRPr lang="en-ZA" dirty="0"/>
          </a:p>
        </p:txBody>
      </p:sp>
      <p:sp>
        <p:nvSpPr>
          <p:cNvPr id="4" name="Subtitle 2">
            <a:extLst>
              <a:ext uri="{FF2B5EF4-FFF2-40B4-BE49-F238E27FC236}">
                <a16:creationId xmlns:a16="http://schemas.microsoft.com/office/drawing/2014/main" id="{1456AEB8-01F8-5B6F-1C03-844043C299E5}"/>
              </a:ext>
            </a:extLst>
          </p:cNvPr>
          <p:cNvSpPr txBox="1">
            <a:spLocks/>
          </p:cNvSpPr>
          <p:nvPr/>
        </p:nvSpPr>
        <p:spPr>
          <a:xfrm>
            <a:off x="1228837" y="3271344"/>
            <a:ext cx="9440034" cy="182880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lnSpc>
                <a:spcPct val="110000"/>
              </a:lnSpc>
              <a:spcBef>
                <a:spcPct val="20000"/>
              </a:spcBef>
              <a:spcAft>
                <a:spcPts val="600"/>
              </a:spcAft>
              <a:buClr>
                <a:schemeClr val="tx2"/>
              </a:buClr>
              <a:buSzPct val="70000"/>
              <a:buFont typeface="Wingdings 2" charset="2"/>
              <a:buNone/>
              <a:defRPr sz="23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21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marL="342900" indent="-342900">
              <a:buFont typeface="Arial" panose="020B0604020202020204" pitchFamily="34" charset="0"/>
              <a:buChar char="•"/>
            </a:pPr>
            <a:endParaRPr lang="en-ZA" dirty="0"/>
          </a:p>
          <a:p>
            <a:pPr marL="342900" indent="-342900">
              <a:buFont typeface="Arial" panose="020B0604020202020204" pitchFamily="34" charset="0"/>
              <a:buChar char="•"/>
            </a:pPr>
            <a:r>
              <a:rPr lang="en-ZA" dirty="0"/>
              <a:t>City of Tshwane: Integrated Development Plans (Region 6)</a:t>
            </a:r>
          </a:p>
          <a:p>
            <a:pPr marL="342900" indent="-342900">
              <a:buFont typeface="Arial" panose="020B0604020202020204" pitchFamily="34" charset="0"/>
              <a:buChar char="•"/>
            </a:pPr>
            <a:endParaRPr lang="en-ZA" dirty="0"/>
          </a:p>
        </p:txBody>
      </p:sp>
    </p:spTree>
    <p:extLst>
      <p:ext uri="{BB962C8B-B14F-4D97-AF65-F5344CB8AC3E}">
        <p14:creationId xmlns:p14="http://schemas.microsoft.com/office/powerpoint/2010/main" val="1524750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16F5-8406-66AD-10C8-8CB48071BA36}"/>
              </a:ext>
            </a:extLst>
          </p:cNvPr>
          <p:cNvSpPr>
            <a:spLocks noGrp="1"/>
          </p:cNvSpPr>
          <p:nvPr>
            <p:ph type="ctrTitle"/>
          </p:nvPr>
        </p:nvSpPr>
        <p:spPr>
          <a:xfrm>
            <a:off x="1286611" y="1840935"/>
            <a:ext cx="9440034" cy="852964"/>
          </a:xfrm>
        </p:spPr>
        <p:txBody>
          <a:bodyPr/>
          <a:lstStyle/>
          <a:p>
            <a:r>
              <a:rPr lang="en-ZA" dirty="0"/>
              <a:t>Macro Economic Indicators</a:t>
            </a:r>
          </a:p>
        </p:txBody>
      </p:sp>
      <p:sp>
        <p:nvSpPr>
          <p:cNvPr id="3" name="Subtitle 2">
            <a:extLst>
              <a:ext uri="{FF2B5EF4-FFF2-40B4-BE49-F238E27FC236}">
                <a16:creationId xmlns:a16="http://schemas.microsoft.com/office/drawing/2014/main" id="{AE16B06A-6CFB-28D9-29ED-FDB11AFACDF4}"/>
              </a:ext>
            </a:extLst>
          </p:cNvPr>
          <p:cNvSpPr>
            <a:spLocks noGrp="1"/>
          </p:cNvSpPr>
          <p:nvPr>
            <p:ph type="subTitle" idx="1"/>
          </p:nvPr>
        </p:nvSpPr>
        <p:spPr>
          <a:xfrm>
            <a:off x="588578" y="3249701"/>
            <a:ext cx="11172497" cy="1828801"/>
          </a:xfrm>
        </p:spPr>
        <p:txBody>
          <a:bodyPr>
            <a:normAutofit fontScale="92500" lnSpcReduction="20000"/>
          </a:bodyPr>
          <a:lstStyle/>
          <a:p>
            <a:pPr marL="342900" indent="-342900">
              <a:buFont typeface="Arial" panose="020B0604020202020204" pitchFamily="34" charset="0"/>
              <a:buChar char="•"/>
            </a:pPr>
            <a:r>
              <a:rPr lang="en-US" b="0" i="0" dirty="0">
                <a:effectLst/>
                <a:latin typeface="untitled-sans"/>
              </a:rPr>
              <a:t>Gross Domestic Product (GDP) – Measure of countries output and productivity</a:t>
            </a:r>
          </a:p>
          <a:p>
            <a:pPr marL="342900" indent="-342900">
              <a:buFont typeface="Arial" panose="020B0604020202020204" pitchFamily="34" charset="0"/>
              <a:buChar char="•"/>
            </a:pPr>
            <a:r>
              <a:rPr lang="en-US" dirty="0">
                <a:effectLst/>
                <a:latin typeface="untitled-sans"/>
              </a:rPr>
              <a:t>Inflation – Impacts on the purchasing power of the currency</a:t>
            </a:r>
          </a:p>
          <a:p>
            <a:pPr marL="342900" indent="-342900">
              <a:buFont typeface="Arial" panose="020B0604020202020204" pitchFamily="34" charset="0"/>
              <a:buChar char="•"/>
            </a:pPr>
            <a:r>
              <a:rPr lang="en-US" dirty="0">
                <a:effectLst/>
                <a:latin typeface="untitled-sans"/>
              </a:rPr>
              <a:t>Unemployment rate -  Indication of a community’s spending potential or demand</a:t>
            </a:r>
          </a:p>
          <a:p>
            <a:pPr marL="342900" indent="-342900">
              <a:buFont typeface="Arial" panose="020B0604020202020204" pitchFamily="34" charset="0"/>
              <a:buChar char="•"/>
            </a:pPr>
            <a:r>
              <a:rPr lang="en-US" dirty="0">
                <a:effectLst/>
                <a:latin typeface="untitled-sans"/>
              </a:rPr>
              <a:t>Gross National Income (GNI) – Indication of economic growth per capita.</a:t>
            </a:r>
          </a:p>
          <a:p>
            <a:pPr marL="342900" indent="-342900">
              <a:buFont typeface="Arial" panose="020B0604020202020204" pitchFamily="34" charset="0"/>
              <a:buChar char="•"/>
            </a:pPr>
            <a:endParaRPr lang="en-US" b="0" i="0" dirty="0">
              <a:effectLst/>
              <a:latin typeface="untitled-sans"/>
            </a:endParaRPr>
          </a:p>
        </p:txBody>
      </p:sp>
    </p:spTree>
    <p:extLst>
      <p:ext uri="{BB962C8B-B14F-4D97-AF65-F5344CB8AC3E}">
        <p14:creationId xmlns:p14="http://schemas.microsoft.com/office/powerpoint/2010/main" val="119362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16F5-8406-66AD-10C8-8CB48071BA36}"/>
              </a:ext>
            </a:extLst>
          </p:cNvPr>
          <p:cNvSpPr>
            <a:spLocks noGrp="1"/>
          </p:cNvSpPr>
          <p:nvPr>
            <p:ph type="ctrTitle"/>
          </p:nvPr>
        </p:nvSpPr>
        <p:spPr>
          <a:xfrm>
            <a:off x="1370693" y="506987"/>
            <a:ext cx="9440034" cy="852964"/>
          </a:xfrm>
        </p:spPr>
        <p:txBody>
          <a:bodyPr/>
          <a:lstStyle/>
          <a:p>
            <a:r>
              <a:rPr lang="en-ZA" dirty="0"/>
              <a:t>GDP 1961-2022</a:t>
            </a:r>
          </a:p>
        </p:txBody>
      </p:sp>
      <p:pic>
        <p:nvPicPr>
          <p:cNvPr id="7" name="Picture 6">
            <a:extLst>
              <a:ext uri="{FF2B5EF4-FFF2-40B4-BE49-F238E27FC236}">
                <a16:creationId xmlns:a16="http://schemas.microsoft.com/office/drawing/2014/main" id="{B6FE3093-86F1-C400-013B-BB6DA4EBE216}"/>
              </a:ext>
            </a:extLst>
          </p:cNvPr>
          <p:cNvPicPr>
            <a:picLocks noChangeAspect="1"/>
          </p:cNvPicPr>
          <p:nvPr/>
        </p:nvPicPr>
        <p:blipFill>
          <a:blip r:embed="rId2"/>
          <a:stretch>
            <a:fillRect/>
          </a:stretch>
        </p:blipFill>
        <p:spPr>
          <a:xfrm>
            <a:off x="2389145" y="1553589"/>
            <a:ext cx="7170420" cy="4709160"/>
          </a:xfrm>
          <a:prstGeom prst="rect">
            <a:avLst/>
          </a:prstGeom>
        </p:spPr>
      </p:pic>
      <p:sp>
        <p:nvSpPr>
          <p:cNvPr id="8" name="TextBox 7">
            <a:extLst>
              <a:ext uri="{FF2B5EF4-FFF2-40B4-BE49-F238E27FC236}">
                <a16:creationId xmlns:a16="http://schemas.microsoft.com/office/drawing/2014/main" id="{A8A0C4D4-DD06-7CBB-999B-6624687B9E6B}"/>
              </a:ext>
            </a:extLst>
          </p:cNvPr>
          <p:cNvSpPr txBox="1"/>
          <p:nvPr/>
        </p:nvSpPr>
        <p:spPr>
          <a:xfrm>
            <a:off x="5170105" y="6351013"/>
            <a:ext cx="1841210" cy="369332"/>
          </a:xfrm>
          <a:prstGeom prst="rect">
            <a:avLst/>
          </a:prstGeom>
          <a:noFill/>
        </p:spPr>
        <p:txBody>
          <a:bodyPr wrap="none" rtlCol="0">
            <a:spAutoFit/>
          </a:bodyPr>
          <a:lstStyle/>
          <a:p>
            <a:r>
              <a:rPr lang="en-ZA" dirty="0"/>
              <a:t>World bank data</a:t>
            </a:r>
          </a:p>
        </p:txBody>
      </p:sp>
      <p:sp>
        <p:nvSpPr>
          <p:cNvPr id="9" name="TextBox 8">
            <a:extLst>
              <a:ext uri="{FF2B5EF4-FFF2-40B4-BE49-F238E27FC236}">
                <a16:creationId xmlns:a16="http://schemas.microsoft.com/office/drawing/2014/main" id="{BEAD6E05-4050-FB9D-39D2-73AB534F8C8E}"/>
              </a:ext>
            </a:extLst>
          </p:cNvPr>
          <p:cNvSpPr txBox="1"/>
          <p:nvPr/>
        </p:nvSpPr>
        <p:spPr>
          <a:xfrm>
            <a:off x="9795641" y="3005959"/>
            <a:ext cx="2153154" cy="923330"/>
          </a:xfrm>
          <a:prstGeom prst="rect">
            <a:avLst/>
          </a:prstGeom>
          <a:noFill/>
        </p:spPr>
        <p:txBody>
          <a:bodyPr wrap="none" rtlCol="0">
            <a:spAutoFit/>
          </a:bodyPr>
          <a:lstStyle/>
          <a:p>
            <a:r>
              <a:rPr lang="en-ZA" dirty="0"/>
              <a:t>GDP effectively </a:t>
            </a:r>
          </a:p>
          <a:p>
            <a:r>
              <a:rPr lang="en-ZA" dirty="0"/>
              <a:t>declined @ 0,3%/a </a:t>
            </a:r>
          </a:p>
          <a:p>
            <a:r>
              <a:rPr lang="en-ZA" dirty="0"/>
              <a:t>since 1961</a:t>
            </a:r>
          </a:p>
        </p:txBody>
      </p:sp>
    </p:spTree>
    <p:extLst>
      <p:ext uri="{BB962C8B-B14F-4D97-AF65-F5344CB8AC3E}">
        <p14:creationId xmlns:p14="http://schemas.microsoft.com/office/powerpoint/2010/main" val="3104804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16F5-8406-66AD-10C8-8CB48071BA36}"/>
              </a:ext>
            </a:extLst>
          </p:cNvPr>
          <p:cNvSpPr>
            <a:spLocks noGrp="1"/>
          </p:cNvSpPr>
          <p:nvPr>
            <p:ph type="ctrTitle"/>
          </p:nvPr>
        </p:nvSpPr>
        <p:spPr>
          <a:xfrm>
            <a:off x="1612432" y="401018"/>
            <a:ext cx="9440034" cy="852964"/>
          </a:xfrm>
        </p:spPr>
        <p:txBody>
          <a:bodyPr>
            <a:normAutofit/>
          </a:bodyPr>
          <a:lstStyle/>
          <a:p>
            <a:r>
              <a:rPr lang="en-ZA" dirty="0"/>
              <a:t>Inflation rate</a:t>
            </a:r>
          </a:p>
        </p:txBody>
      </p:sp>
      <p:pic>
        <p:nvPicPr>
          <p:cNvPr id="6" name="Picture 5">
            <a:extLst>
              <a:ext uri="{FF2B5EF4-FFF2-40B4-BE49-F238E27FC236}">
                <a16:creationId xmlns:a16="http://schemas.microsoft.com/office/drawing/2014/main" id="{C3363501-B277-9BCD-8594-0475E3CB54F8}"/>
              </a:ext>
            </a:extLst>
          </p:cNvPr>
          <p:cNvPicPr>
            <a:picLocks noChangeAspect="1"/>
          </p:cNvPicPr>
          <p:nvPr/>
        </p:nvPicPr>
        <p:blipFill>
          <a:blip r:embed="rId2"/>
          <a:stretch>
            <a:fillRect/>
          </a:stretch>
        </p:blipFill>
        <p:spPr>
          <a:xfrm>
            <a:off x="2380315" y="1370541"/>
            <a:ext cx="8318946" cy="5086441"/>
          </a:xfrm>
          <a:prstGeom prst="rect">
            <a:avLst/>
          </a:prstGeom>
        </p:spPr>
      </p:pic>
      <p:sp>
        <p:nvSpPr>
          <p:cNvPr id="7" name="TextBox 6">
            <a:extLst>
              <a:ext uri="{FF2B5EF4-FFF2-40B4-BE49-F238E27FC236}">
                <a16:creationId xmlns:a16="http://schemas.microsoft.com/office/drawing/2014/main" id="{85B8B497-1FFE-5D65-EDC5-D45D4A4A26E4}"/>
              </a:ext>
            </a:extLst>
          </p:cNvPr>
          <p:cNvSpPr txBox="1"/>
          <p:nvPr/>
        </p:nvSpPr>
        <p:spPr>
          <a:xfrm>
            <a:off x="5664090" y="6456113"/>
            <a:ext cx="1841210" cy="369332"/>
          </a:xfrm>
          <a:prstGeom prst="rect">
            <a:avLst/>
          </a:prstGeom>
          <a:noFill/>
        </p:spPr>
        <p:txBody>
          <a:bodyPr wrap="none" rtlCol="0">
            <a:spAutoFit/>
          </a:bodyPr>
          <a:lstStyle/>
          <a:p>
            <a:r>
              <a:rPr lang="en-ZA" dirty="0"/>
              <a:t>World bank data</a:t>
            </a:r>
          </a:p>
        </p:txBody>
      </p:sp>
      <p:cxnSp>
        <p:nvCxnSpPr>
          <p:cNvPr id="9" name="Straight Connector 8">
            <a:extLst>
              <a:ext uri="{FF2B5EF4-FFF2-40B4-BE49-F238E27FC236}">
                <a16:creationId xmlns:a16="http://schemas.microsoft.com/office/drawing/2014/main" id="{9CCEDE36-C7AA-34A5-8AC8-F0F7713940D6}"/>
              </a:ext>
            </a:extLst>
          </p:cNvPr>
          <p:cNvCxnSpPr>
            <a:cxnSpLocks/>
          </p:cNvCxnSpPr>
          <p:nvPr/>
        </p:nvCxnSpPr>
        <p:spPr>
          <a:xfrm>
            <a:off x="7294182" y="4992413"/>
            <a:ext cx="3195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24B2CC1-3E7C-7D1E-6F7A-F62EAB587EBF}"/>
              </a:ext>
            </a:extLst>
          </p:cNvPr>
          <p:cNvSpPr txBox="1"/>
          <p:nvPr/>
        </p:nvSpPr>
        <p:spPr>
          <a:xfrm>
            <a:off x="6663425" y="4807747"/>
            <a:ext cx="630757" cy="369332"/>
          </a:xfrm>
          <a:prstGeom prst="rect">
            <a:avLst/>
          </a:prstGeom>
          <a:noFill/>
        </p:spPr>
        <p:txBody>
          <a:bodyPr wrap="square" rtlCol="0">
            <a:spAutoFit/>
          </a:bodyPr>
          <a:lstStyle/>
          <a:p>
            <a:r>
              <a:rPr lang="en-ZA" dirty="0">
                <a:solidFill>
                  <a:srgbClr val="FF0000"/>
                </a:solidFill>
              </a:rPr>
              <a:t>6%</a:t>
            </a:r>
          </a:p>
        </p:txBody>
      </p:sp>
      <p:sp>
        <p:nvSpPr>
          <p:cNvPr id="15" name="TextBox 14">
            <a:extLst>
              <a:ext uri="{FF2B5EF4-FFF2-40B4-BE49-F238E27FC236}">
                <a16:creationId xmlns:a16="http://schemas.microsoft.com/office/drawing/2014/main" id="{8869E9A6-77A5-EB55-29CD-90D0854DA1E2}"/>
              </a:ext>
            </a:extLst>
          </p:cNvPr>
          <p:cNvSpPr txBox="1"/>
          <p:nvPr/>
        </p:nvSpPr>
        <p:spPr>
          <a:xfrm>
            <a:off x="262759" y="2984938"/>
            <a:ext cx="2287614" cy="1754326"/>
          </a:xfrm>
          <a:prstGeom prst="rect">
            <a:avLst/>
          </a:prstGeom>
          <a:noFill/>
        </p:spPr>
        <p:txBody>
          <a:bodyPr wrap="none" rtlCol="0">
            <a:spAutoFit/>
          </a:bodyPr>
          <a:lstStyle/>
          <a:p>
            <a:r>
              <a:rPr lang="en-ZA" dirty="0"/>
              <a:t>The average annual </a:t>
            </a:r>
          </a:p>
          <a:p>
            <a:r>
              <a:rPr lang="en-ZA" dirty="0"/>
              <a:t>Rate of inflation was</a:t>
            </a:r>
          </a:p>
          <a:p>
            <a:r>
              <a:rPr lang="en-ZA" dirty="0"/>
              <a:t>5,99% since 2003.</a:t>
            </a:r>
          </a:p>
          <a:p>
            <a:endParaRPr lang="en-ZA" dirty="0"/>
          </a:p>
          <a:p>
            <a:r>
              <a:rPr lang="en-ZA" dirty="0"/>
              <a:t>We became poorer</a:t>
            </a:r>
          </a:p>
          <a:p>
            <a:r>
              <a:rPr lang="en-ZA" dirty="0"/>
              <a:t>a rate of  2,59%/a/c</a:t>
            </a:r>
          </a:p>
        </p:txBody>
      </p:sp>
    </p:spTree>
    <p:extLst>
      <p:ext uri="{BB962C8B-B14F-4D97-AF65-F5344CB8AC3E}">
        <p14:creationId xmlns:p14="http://schemas.microsoft.com/office/powerpoint/2010/main" val="56494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BCA71F4-0294-765C-5F42-1D7E0F8B2F92}"/>
              </a:ext>
            </a:extLst>
          </p:cNvPr>
          <p:cNvPicPr>
            <a:picLocks noGrp="1" noChangeAspect="1"/>
          </p:cNvPicPr>
          <p:nvPr>
            <p:ph idx="1"/>
          </p:nvPr>
        </p:nvPicPr>
        <p:blipFill>
          <a:blip r:embed="rId3"/>
          <a:stretch>
            <a:fillRect/>
          </a:stretch>
        </p:blipFill>
        <p:spPr>
          <a:xfrm>
            <a:off x="2248348" y="1195256"/>
            <a:ext cx="8645769" cy="5019277"/>
          </a:xfrm>
          <a:prstGeom prst="rect">
            <a:avLst/>
          </a:prstGeom>
        </p:spPr>
      </p:pic>
      <p:sp>
        <p:nvSpPr>
          <p:cNvPr id="13" name="Rectangle 12">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1C1DB38-2505-373B-2AA1-171E716B8CC6}"/>
              </a:ext>
            </a:extLst>
          </p:cNvPr>
          <p:cNvSpPr txBox="1"/>
          <p:nvPr/>
        </p:nvSpPr>
        <p:spPr>
          <a:xfrm flipH="1">
            <a:off x="4869889" y="639988"/>
            <a:ext cx="3033889" cy="400110"/>
          </a:xfrm>
          <a:prstGeom prst="rect">
            <a:avLst/>
          </a:prstGeom>
          <a:noFill/>
        </p:spPr>
        <p:txBody>
          <a:bodyPr wrap="square" rtlCol="0">
            <a:spAutoFit/>
          </a:bodyPr>
          <a:lstStyle/>
          <a:p>
            <a:r>
              <a:rPr lang="en-ZA" sz="2000" b="1" dirty="0">
                <a:solidFill>
                  <a:schemeClr val="bg1"/>
                </a:solidFill>
              </a:rPr>
              <a:t>CPI Basket check 2023</a:t>
            </a:r>
          </a:p>
        </p:txBody>
      </p:sp>
    </p:spTree>
    <p:extLst>
      <p:ext uri="{BB962C8B-B14F-4D97-AF65-F5344CB8AC3E}">
        <p14:creationId xmlns:p14="http://schemas.microsoft.com/office/powerpoint/2010/main" val="3980687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16F5-8406-66AD-10C8-8CB48071BA36}"/>
              </a:ext>
            </a:extLst>
          </p:cNvPr>
          <p:cNvSpPr>
            <a:spLocks noGrp="1"/>
          </p:cNvSpPr>
          <p:nvPr>
            <p:ph type="ctrTitle"/>
          </p:nvPr>
        </p:nvSpPr>
        <p:spPr>
          <a:xfrm>
            <a:off x="1170997" y="629494"/>
            <a:ext cx="9440034" cy="852964"/>
          </a:xfrm>
        </p:spPr>
        <p:txBody>
          <a:bodyPr>
            <a:normAutofit/>
          </a:bodyPr>
          <a:lstStyle/>
          <a:p>
            <a:r>
              <a:rPr lang="en-ZA" dirty="0"/>
              <a:t>Unemployment Rate (%)</a:t>
            </a:r>
          </a:p>
        </p:txBody>
      </p:sp>
      <p:pic>
        <p:nvPicPr>
          <p:cNvPr id="6" name="Picture 5">
            <a:extLst>
              <a:ext uri="{FF2B5EF4-FFF2-40B4-BE49-F238E27FC236}">
                <a16:creationId xmlns:a16="http://schemas.microsoft.com/office/drawing/2014/main" id="{779B65E5-62E4-42AD-0CE8-B9657D224D6C}"/>
              </a:ext>
            </a:extLst>
          </p:cNvPr>
          <p:cNvPicPr>
            <a:picLocks noChangeAspect="1"/>
          </p:cNvPicPr>
          <p:nvPr/>
        </p:nvPicPr>
        <p:blipFill>
          <a:blip r:embed="rId2"/>
          <a:stretch>
            <a:fillRect/>
          </a:stretch>
        </p:blipFill>
        <p:spPr>
          <a:xfrm>
            <a:off x="2388687" y="1674467"/>
            <a:ext cx="7414625" cy="4757863"/>
          </a:xfrm>
          <a:prstGeom prst="rect">
            <a:avLst/>
          </a:prstGeom>
        </p:spPr>
      </p:pic>
      <p:sp>
        <p:nvSpPr>
          <p:cNvPr id="7" name="TextBox 6">
            <a:extLst>
              <a:ext uri="{FF2B5EF4-FFF2-40B4-BE49-F238E27FC236}">
                <a16:creationId xmlns:a16="http://schemas.microsoft.com/office/drawing/2014/main" id="{D1BF549E-138D-2995-86F8-9D30AB446832}"/>
              </a:ext>
            </a:extLst>
          </p:cNvPr>
          <p:cNvSpPr txBox="1"/>
          <p:nvPr/>
        </p:nvSpPr>
        <p:spPr>
          <a:xfrm>
            <a:off x="5664090" y="6456113"/>
            <a:ext cx="1841210" cy="369332"/>
          </a:xfrm>
          <a:prstGeom prst="rect">
            <a:avLst/>
          </a:prstGeom>
          <a:noFill/>
        </p:spPr>
        <p:txBody>
          <a:bodyPr wrap="none" rtlCol="0">
            <a:spAutoFit/>
          </a:bodyPr>
          <a:lstStyle/>
          <a:p>
            <a:r>
              <a:rPr lang="en-ZA" dirty="0"/>
              <a:t>World bank data</a:t>
            </a:r>
          </a:p>
        </p:txBody>
      </p:sp>
      <p:sp>
        <p:nvSpPr>
          <p:cNvPr id="8" name="TextBox 7">
            <a:extLst>
              <a:ext uri="{FF2B5EF4-FFF2-40B4-BE49-F238E27FC236}">
                <a16:creationId xmlns:a16="http://schemas.microsoft.com/office/drawing/2014/main" id="{5B20330D-6072-A5F0-F4E8-FF7B1EC15522}"/>
              </a:ext>
            </a:extLst>
          </p:cNvPr>
          <p:cNvSpPr txBox="1"/>
          <p:nvPr/>
        </p:nvSpPr>
        <p:spPr>
          <a:xfrm>
            <a:off x="9803312" y="3684066"/>
            <a:ext cx="2176365" cy="923330"/>
          </a:xfrm>
          <a:prstGeom prst="rect">
            <a:avLst/>
          </a:prstGeom>
          <a:noFill/>
        </p:spPr>
        <p:txBody>
          <a:bodyPr wrap="none" rtlCol="0">
            <a:spAutoFit/>
          </a:bodyPr>
          <a:lstStyle/>
          <a:p>
            <a:r>
              <a:rPr lang="en-ZA" dirty="0"/>
              <a:t>&gt;20% for  24 years </a:t>
            </a:r>
          </a:p>
          <a:p>
            <a:r>
              <a:rPr lang="en-ZA" dirty="0"/>
              <a:t>Steadily increasing </a:t>
            </a:r>
          </a:p>
          <a:p>
            <a:r>
              <a:rPr lang="en-ZA" dirty="0"/>
              <a:t>since 2008</a:t>
            </a:r>
          </a:p>
        </p:txBody>
      </p:sp>
    </p:spTree>
    <p:extLst>
      <p:ext uri="{BB962C8B-B14F-4D97-AF65-F5344CB8AC3E}">
        <p14:creationId xmlns:p14="http://schemas.microsoft.com/office/powerpoint/2010/main" val="2560515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16F5-8406-66AD-10C8-8CB48071BA36}"/>
              </a:ext>
            </a:extLst>
          </p:cNvPr>
          <p:cNvSpPr>
            <a:spLocks noGrp="1"/>
          </p:cNvSpPr>
          <p:nvPr>
            <p:ph type="ctrTitle"/>
          </p:nvPr>
        </p:nvSpPr>
        <p:spPr>
          <a:xfrm>
            <a:off x="1612432" y="401018"/>
            <a:ext cx="9440034" cy="852964"/>
          </a:xfrm>
        </p:spPr>
        <p:txBody>
          <a:bodyPr>
            <a:normAutofit/>
          </a:bodyPr>
          <a:lstStyle/>
          <a:p>
            <a:r>
              <a:rPr lang="en-ZA" dirty="0"/>
              <a:t>CPI </a:t>
            </a:r>
          </a:p>
        </p:txBody>
      </p:sp>
      <p:sp>
        <p:nvSpPr>
          <p:cNvPr id="7" name="TextBox 6">
            <a:extLst>
              <a:ext uri="{FF2B5EF4-FFF2-40B4-BE49-F238E27FC236}">
                <a16:creationId xmlns:a16="http://schemas.microsoft.com/office/drawing/2014/main" id="{85B8B497-1FFE-5D65-EDC5-D45D4A4A26E4}"/>
              </a:ext>
            </a:extLst>
          </p:cNvPr>
          <p:cNvSpPr txBox="1"/>
          <p:nvPr/>
        </p:nvSpPr>
        <p:spPr>
          <a:xfrm>
            <a:off x="5664090" y="6456113"/>
            <a:ext cx="1002069" cy="369332"/>
          </a:xfrm>
          <a:prstGeom prst="rect">
            <a:avLst/>
          </a:prstGeom>
          <a:noFill/>
        </p:spPr>
        <p:txBody>
          <a:bodyPr wrap="none" rtlCol="0">
            <a:spAutoFit/>
          </a:bodyPr>
          <a:lstStyle/>
          <a:p>
            <a:r>
              <a:rPr lang="en-ZA" dirty="0" err="1"/>
              <a:t>StatsSA</a:t>
            </a:r>
            <a:endParaRPr lang="en-ZA" dirty="0"/>
          </a:p>
        </p:txBody>
      </p:sp>
      <p:pic>
        <p:nvPicPr>
          <p:cNvPr id="4" name="Picture 3" descr="A close-up of a grocery store&#10;&#10;Description automatically generated">
            <a:extLst>
              <a:ext uri="{FF2B5EF4-FFF2-40B4-BE49-F238E27FC236}">
                <a16:creationId xmlns:a16="http://schemas.microsoft.com/office/drawing/2014/main" id="{6BF53820-3D78-2CA4-2623-0B5E9DC97AA2}"/>
              </a:ext>
            </a:extLst>
          </p:cNvPr>
          <p:cNvPicPr>
            <a:picLocks noChangeAspect="1"/>
          </p:cNvPicPr>
          <p:nvPr/>
        </p:nvPicPr>
        <p:blipFill>
          <a:blip r:embed="rId2"/>
          <a:stretch>
            <a:fillRect/>
          </a:stretch>
        </p:blipFill>
        <p:spPr>
          <a:xfrm>
            <a:off x="1460937" y="1359910"/>
            <a:ext cx="9059917" cy="5096203"/>
          </a:xfrm>
          <a:prstGeom prst="rect">
            <a:avLst/>
          </a:prstGeom>
        </p:spPr>
      </p:pic>
    </p:spTree>
    <p:extLst>
      <p:ext uri="{BB962C8B-B14F-4D97-AF65-F5344CB8AC3E}">
        <p14:creationId xmlns:p14="http://schemas.microsoft.com/office/powerpoint/2010/main" val="2598047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16F5-8406-66AD-10C8-8CB48071BA36}"/>
              </a:ext>
            </a:extLst>
          </p:cNvPr>
          <p:cNvSpPr>
            <a:spLocks noGrp="1"/>
          </p:cNvSpPr>
          <p:nvPr>
            <p:ph type="ctrTitle"/>
          </p:nvPr>
        </p:nvSpPr>
        <p:spPr>
          <a:xfrm>
            <a:off x="1375983" y="642756"/>
            <a:ext cx="9440034" cy="852964"/>
          </a:xfrm>
        </p:spPr>
        <p:txBody>
          <a:bodyPr/>
          <a:lstStyle/>
          <a:p>
            <a:r>
              <a:rPr lang="en-ZA" dirty="0"/>
              <a:t>GNI per capita</a:t>
            </a:r>
          </a:p>
        </p:txBody>
      </p:sp>
      <p:pic>
        <p:nvPicPr>
          <p:cNvPr id="6" name="Picture 5">
            <a:extLst>
              <a:ext uri="{FF2B5EF4-FFF2-40B4-BE49-F238E27FC236}">
                <a16:creationId xmlns:a16="http://schemas.microsoft.com/office/drawing/2014/main" id="{6E738D26-D0F3-0577-A2CA-D05B44AE7C18}"/>
              </a:ext>
            </a:extLst>
          </p:cNvPr>
          <p:cNvPicPr>
            <a:picLocks noChangeAspect="1"/>
          </p:cNvPicPr>
          <p:nvPr/>
        </p:nvPicPr>
        <p:blipFill>
          <a:blip r:embed="rId2"/>
          <a:stretch>
            <a:fillRect/>
          </a:stretch>
        </p:blipFill>
        <p:spPr>
          <a:xfrm>
            <a:off x="2001252" y="1495720"/>
            <a:ext cx="7900146" cy="4952441"/>
          </a:xfrm>
          <a:prstGeom prst="rect">
            <a:avLst/>
          </a:prstGeom>
        </p:spPr>
      </p:pic>
      <p:sp>
        <p:nvSpPr>
          <p:cNvPr id="8" name="TextBox 7">
            <a:extLst>
              <a:ext uri="{FF2B5EF4-FFF2-40B4-BE49-F238E27FC236}">
                <a16:creationId xmlns:a16="http://schemas.microsoft.com/office/drawing/2014/main" id="{05114368-786F-6E86-08E2-C6CE37A37F87}"/>
              </a:ext>
            </a:extLst>
          </p:cNvPr>
          <p:cNvSpPr txBox="1"/>
          <p:nvPr/>
        </p:nvSpPr>
        <p:spPr>
          <a:xfrm>
            <a:off x="3048000" y="3246961"/>
            <a:ext cx="6096000" cy="369332"/>
          </a:xfrm>
          <a:prstGeom prst="rect">
            <a:avLst/>
          </a:prstGeom>
          <a:noFill/>
        </p:spPr>
        <p:txBody>
          <a:bodyPr wrap="square">
            <a:spAutoFit/>
          </a:bodyPr>
          <a:lstStyle/>
          <a:p>
            <a:r>
              <a:rPr lang="en-ZA" dirty="0"/>
              <a:t>World bank data</a:t>
            </a:r>
          </a:p>
        </p:txBody>
      </p:sp>
      <p:sp>
        <p:nvSpPr>
          <p:cNvPr id="10" name="TextBox 9">
            <a:extLst>
              <a:ext uri="{FF2B5EF4-FFF2-40B4-BE49-F238E27FC236}">
                <a16:creationId xmlns:a16="http://schemas.microsoft.com/office/drawing/2014/main" id="{BE55984E-6AA9-2FE2-F248-BC2B17566223}"/>
              </a:ext>
            </a:extLst>
          </p:cNvPr>
          <p:cNvSpPr txBox="1"/>
          <p:nvPr/>
        </p:nvSpPr>
        <p:spPr>
          <a:xfrm>
            <a:off x="5307724" y="6488668"/>
            <a:ext cx="6096000" cy="369332"/>
          </a:xfrm>
          <a:prstGeom prst="rect">
            <a:avLst/>
          </a:prstGeom>
          <a:noFill/>
        </p:spPr>
        <p:txBody>
          <a:bodyPr wrap="square">
            <a:spAutoFit/>
          </a:bodyPr>
          <a:lstStyle/>
          <a:p>
            <a:r>
              <a:rPr lang="en-ZA" dirty="0"/>
              <a:t>World bank data</a:t>
            </a:r>
          </a:p>
        </p:txBody>
      </p:sp>
      <p:sp>
        <p:nvSpPr>
          <p:cNvPr id="11" name="TextBox 10">
            <a:extLst>
              <a:ext uri="{FF2B5EF4-FFF2-40B4-BE49-F238E27FC236}">
                <a16:creationId xmlns:a16="http://schemas.microsoft.com/office/drawing/2014/main" id="{F1C2F8F6-6B7C-154F-5AA2-1618BC8A7F5B}"/>
              </a:ext>
            </a:extLst>
          </p:cNvPr>
          <p:cNvSpPr txBox="1"/>
          <p:nvPr/>
        </p:nvSpPr>
        <p:spPr>
          <a:xfrm>
            <a:off x="10037379" y="3048000"/>
            <a:ext cx="1849821" cy="1200329"/>
          </a:xfrm>
          <a:prstGeom prst="rect">
            <a:avLst/>
          </a:prstGeom>
          <a:noFill/>
        </p:spPr>
        <p:txBody>
          <a:bodyPr wrap="square" rtlCol="0">
            <a:spAutoFit/>
          </a:bodyPr>
          <a:lstStyle/>
          <a:p>
            <a:r>
              <a:rPr lang="en-ZA" dirty="0"/>
              <a:t>Indicative linear growth rate of 3,4% /c/a (less than inflation)</a:t>
            </a:r>
          </a:p>
        </p:txBody>
      </p:sp>
    </p:spTree>
    <p:extLst>
      <p:ext uri="{BB962C8B-B14F-4D97-AF65-F5344CB8AC3E}">
        <p14:creationId xmlns:p14="http://schemas.microsoft.com/office/powerpoint/2010/main" val="1371121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16F5-8406-66AD-10C8-8CB48071BA36}"/>
              </a:ext>
            </a:extLst>
          </p:cNvPr>
          <p:cNvSpPr>
            <a:spLocks noGrp="1"/>
          </p:cNvSpPr>
          <p:nvPr>
            <p:ph type="ctrTitle"/>
          </p:nvPr>
        </p:nvSpPr>
        <p:spPr>
          <a:xfrm>
            <a:off x="1375983" y="390507"/>
            <a:ext cx="9440034" cy="852964"/>
          </a:xfrm>
        </p:spPr>
        <p:txBody>
          <a:bodyPr/>
          <a:lstStyle/>
          <a:p>
            <a:r>
              <a:rPr lang="en-ZA" dirty="0"/>
              <a:t>National population growth</a:t>
            </a:r>
          </a:p>
        </p:txBody>
      </p:sp>
      <p:pic>
        <p:nvPicPr>
          <p:cNvPr id="7" name="Picture 6" descr="A graph showing the growth of the population&#10;&#10;Description automatically generated">
            <a:extLst>
              <a:ext uri="{FF2B5EF4-FFF2-40B4-BE49-F238E27FC236}">
                <a16:creationId xmlns:a16="http://schemas.microsoft.com/office/drawing/2014/main" id="{1582B0C6-8FAC-13E4-BC11-0FB796C41E86}"/>
              </a:ext>
            </a:extLst>
          </p:cNvPr>
          <p:cNvPicPr>
            <a:picLocks noChangeAspect="1"/>
          </p:cNvPicPr>
          <p:nvPr/>
        </p:nvPicPr>
        <p:blipFill>
          <a:blip r:embed="rId2"/>
          <a:stretch>
            <a:fillRect/>
          </a:stretch>
        </p:blipFill>
        <p:spPr>
          <a:xfrm>
            <a:off x="2862072" y="1359881"/>
            <a:ext cx="6467856" cy="5294376"/>
          </a:xfrm>
          <a:prstGeom prst="rect">
            <a:avLst/>
          </a:prstGeom>
        </p:spPr>
      </p:pic>
    </p:spTree>
    <p:extLst>
      <p:ext uri="{BB962C8B-B14F-4D97-AF65-F5344CB8AC3E}">
        <p14:creationId xmlns:p14="http://schemas.microsoft.com/office/powerpoint/2010/main" val="1367871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16F5-8406-66AD-10C8-8CB48071BA36}"/>
              </a:ext>
            </a:extLst>
          </p:cNvPr>
          <p:cNvSpPr>
            <a:spLocks noGrp="1"/>
          </p:cNvSpPr>
          <p:nvPr>
            <p:ph type="ctrTitle"/>
          </p:nvPr>
        </p:nvSpPr>
        <p:spPr>
          <a:xfrm>
            <a:off x="1375983" y="358740"/>
            <a:ext cx="9440034" cy="1088336"/>
          </a:xfrm>
        </p:spPr>
        <p:txBody>
          <a:bodyPr>
            <a:normAutofit fontScale="90000"/>
          </a:bodyPr>
          <a:lstStyle/>
          <a:p>
            <a:r>
              <a:rPr lang="en-ZA" sz="4800" dirty="0"/>
              <a:t>CBI Pretoria East – Demographics</a:t>
            </a:r>
          </a:p>
        </p:txBody>
      </p:sp>
      <p:pic>
        <p:nvPicPr>
          <p:cNvPr id="4" name="Picture 3">
            <a:extLst>
              <a:ext uri="{FF2B5EF4-FFF2-40B4-BE49-F238E27FC236}">
                <a16:creationId xmlns:a16="http://schemas.microsoft.com/office/drawing/2014/main" id="{3D40C8CA-1226-263D-EC72-B13A3705D4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0763" y="1447076"/>
            <a:ext cx="3594153" cy="5287359"/>
          </a:xfrm>
          <a:prstGeom prst="rect">
            <a:avLst/>
          </a:prstGeom>
        </p:spPr>
      </p:pic>
      <p:sp>
        <p:nvSpPr>
          <p:cNvPr id="5" name="Oval 4">
            <a:extLst>
              <a:ext uri="{FF2B5EF4-FFF2-40B4-BE49-F238E27FC236}">
                <a16:creationId xmlns:a16="http://schemas.microsoft.com/office/drawing/2014/main" id="{6105A698-3E97-330F-E95E-91008CC80D88}"/>
              </a:ext>
            </a:extLst>
          </p:cNvPr>
          <p:cNvSpPr/>
          <p:nvPr/>
        </p:nvSpPr>
        <p:spPr>
          <a:xfrm rot="19013135">
            <a:off x="2802616" y="2560020"/>
            <a:ext cx="1319680" cy="1960355"/>
          </a:xfrm>
          <a:prstGeom prst="ellipse">
            <a:avLst/>
          </a:prstGeom>
          <a:solidFill>
            <a:srgbClr val="3494BA">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7" name="Chart 6">
            <a:extLst>
              <a:ext uri="{FF2B5EF4-FFF2-40B4-BE49-F238E27FC236}">
                <a16:creationId xmlns:a16="http://schemas.microsoft.com/office/drawing/2014/main" id="{00000000-0008-0000-0200-000009000000}"/>
              </a:ext>
            </a:extLst>
          </p:cNvPr>
          <p:cNvGraphicFramePr>
            <a:graphicFrameLocks/>
          </p:cNvGraphicFramePr>
          <p:nvPr>
            <p:extLst>
              <p:ext uri="{D42A27DB-BD31-4B8C-83A1-F6EECF244321}">
                <p14:modId xmlns:p14="http://schemas.microsoft.com/office/powerpoint/2010/main" val="2393590364"/>
              </p:ext>
            </p:extLst>
          </p:nvPr>
        </p:nvGraphicFramePr>
        <p:xfrm>
          <a:off x="6882913" y="1447076"/>
          <a:ext cx="4121418" cy="2359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0000000-0008-0000-0200-00000B000000}"/>
              </a:ext>
            </a:extLst>
          </p:cNvPr>
          <p:cNvGraphicFramePr>
            <a:graphicFrameLocks/>
          </p:cNvGraphicFramePr>
          <p:nvPr>
            <p:extLst>
              <p:ext uri="{D42A27DB-BD31-4B8C-83A1-F6EECF244321}">
                <p14:modId xmlns:p14="http://schemas.microsoft.com/office/powerpoint/2010/main" val="2999741099"/>
              </p:ext>
            </p:extLst>
          </p:nvPr>
        </p:nvGraphicFramePr>
        <p:xfrm>
          <a:off x="6851382" y="3949995"/>
          <a:ext cx="4152949" cy="27844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1916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16F5-8406-66AD-10C8-8CB48071BA36}"/>
              </a:ext>
            </a:extLst>
          </p:cNvPr>
          <p:cNvSpPr>
            <a:spLocks noGrp="1"/>
          </p:cNvSpPr>
          <p:nvPr>
            <p:ph type="ctrTitle"/>
          </p:nvPr>
        </p:nvSpPr>
        <p:spPr>
          <a:xfrm>
            <a:off x="1286611" y="1840935"/>
            <a:ext cx="9440034" cy="852964"/>
          </a:xfrm>
        </p:spPr>
        <p:txBody>
          <a:bodyPr/>
          <a:lstStyle/>
          <a:p>
            <a:r>
              <a:rPr lang="en-ZA" dirty="0"/>
              <a:t>Definition of Data</a:t>
            </a:r>
          </a:p>
        </p:txBody>
      </p:sp>
      <p:sp>
        <p:nvSpPr>
          <p:cNvPr id="3" name="Subtitle 2">
            <a:extLst>
              <a:ext uri="{FF2B5EF4-FFF2-40B4-BE49-F238E27FC236}">
                <a16:creationId xmlns:a16="http://schemas.microsoft.com/office/drawing/2014/main" id="{AE16B06A-6CFB-28D9-29ED-FDB11AFACDF4}"/>
              </a:ext>
            </a:extLst>
          </p:cNvPr>
          <p:cNvSpPr>
            <a:spLocks noGrp="1"/>
          </p:cNvSpPr>
          <p:nvPr>
            <p:ph type="subTitle" idx="1"/>
          </p:nvPr>
        </p:nvSpPr>
        <p:spPr>
          <a:xfrm>
            <a:off x="1375983" y="3249701"/>
            <a:ext cx="9440034" cy="1828801"/>
          </a:xfrm>
        </p:spPr>
        <p:txBody>
          <a:bodyPr>
            <a:normAutofit/>
          </a:bodyPr>
          <a:lstStyle/>
          <a:p>
            <a:r>
              <a:rPr lang="en-US" b="0" i="0" dirty="0">
                <a:effectLst/>
                <a:latin typeface="untitled-sans"/>
              </a:rPr>
              <a:t>Data is defined as a collection of individual facts or statistics.</a:t>
            </a:r>
          </a:p>
          <a:p>
            <a:pPr marL="342900" indent="-342900">
              <a:buFont typeface="Arial" panose="020B0604020202020204" pitchFamily="34" charset="0"/>
              <a:buChar char="•"/>
            </a:pPr>
            <a:r>
              <a:rPr lang="en-ZA" b="1" i="0" dirty="0">
                <a:effectLst/>
                <a:latin typeface="untitled"/>
              </a:rPr>
              <a:t>Quantitative data</a:t>
            </a:r>
            <a:r>
              <a:rPr lang="en-ZA" b="0" i="0" dirty="0">
                <a:effectLst/>
                <a:latin typeface="untitled-sans"/>
              </a:rPr>
              <a:t> is provided in numerical form</a:t>
            </a:r>
          </a:p>
          <a:p>
            <a:pPr marL="342900" indent="-342900">
              <a:buFont typeface="Arial" panose="020B0604020202020204" pitchFamily="34" charset="0"/>
              <a:buChar char="•"/>
            </a:pPr>
            <a:r>
              <a:rPr lang="en-ZA" b="1" i="0" dirty="0">
                <a:effectLst/>
                <a:latin typeface="untitled"/>
              </a:rPr>
              <a:t>Qualitative data</a:t>
            </a:r>
            <a:r>
              <a:rPr lang="en-ZA" b="0" i="0" dirty="0">
                <a:effectLst/>
                <a:latin typeface="untitled-sans"/>
              </a:rPr>
              <a:t> is descriptive, but non-numerical</a:t>
            </a:r>
            <a:endParaRPr lang="en-ZA" dirty="0"/>
          </a:p>
        </p:txBody>
      </p:sp>
    </p:spTree>
    <p:extLst>
      <p:ext uri="{BB962C8B-B14F-4D97-AF65-F5344CB8AC3E}">
        <p14:creationId xmlns:p14="http://schemas.microsoft.com/office/powerpoint/2010/main" val="2648159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 name="Rectangle 7">
            <a:extLst>
              <a:ext uri="{FF2B5EF4-FFF2-40B4-BE49-F238E27FC236}">
                <a16:creationId xmlns:a16="http://schemas.microsoft.com/office/drawing/2014/main" id="{886D4A05-AFD9-4D13-98E7-B23E4C9D7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C116F5-8406-66AD-10C8-8CB48071BA36}"/>
              </a:ext>
            </a:extLst>
          </p:cNvPr>
          <p:cNvSpPr>
            <a:spLocks noGrp="1"/>
          </p:cNvSpPr>
          <p:nvPr>
            <p:ph type="ctrTitle"/>
          </p:nvPr>
        </p:nvSpPr>
        <p:spPr>
          <a:xfrm>
            <a:off x="1370693" y="526906"/>
            <a:ext cx="9440034" cy="1088336"/>
          </a:xfrm>
        </p:spPr>
        <p:txBody>
          <a:bodyPr>
            <a:normAutofit/>
          </a:bodyPr>
          <a:lstStyle/>
          <a:p>
            <a:r>
              <a:rPr lang="en-ZA" sz="4800" dirty="0"/>
              <a:t>Local population growth</a:t>
            </a:r>
          </a:p>
        </p:txBody>
      </p:sp>
      <p:graphicFrame>
        <p:nvGraphicFramePr>
          <p:cNvPr id="3" name="Table 2">
            <a:extLst>
              <a:ext uri="{FF2B5EF4-FFF2-40B4-BE49-F238E27FC236}">
                <a16:creationId xmlns:a16="http://schemas.microsoft.com/office/drawing/2014/main" id="{1CD9E4E4-C8BC-2D08-8FD8-12E12F858AED}"/>
              </a:ext>
            </a:extLst>
          </p:cNvPr>
          <p:cNvGraphicFramePr>
            <a:graphicFrameLocks noGrp="1"/>
          </p:cNvGraphicFramePr>
          <p:nvPr>
            <p:extLst>
              <p:ext uri="{D42A27DB-BD31-4B8C-83A1-F6EECF244321}">
                <p14:modId xmlns:p14="http://schemas.microsoft.com/office/powerpoint/2010/main" val="1636051213"/>
              </p:ext>
            </p:extLst>
          </p:nvPr>
        </p:nvGraphicFramePr>
        <p:xfrm>
          <a:off x="1370693" y="2142148"/>
          <a:ext cx="9053166" cy="3249554"/>
        </p:xfrm>
        <a:graphic>
          <a:graphicData uri="http://schemas.openxmlformats.org/drawingml/2006/table">
            <a:tbl>
              <a:tblPr firstRow="1" bandRow="1">
                <a:tableStyleId>{5C22544A-7EE6-4342-B048-85BDC9FD1C3A}</a:tableStyleId>
              </a:tblPr>
              <a:tblGrid>
                <a:gridCol w="887976">
                  <a:extLst>
                    <a:ext uri="{9D8B030D-6E8A-4147-A177-3AD203B41FA5}">
                      <a16:colId xmlns:a16="http://schemas.microsoft.com/office/drawing/2014/main" val="651603096"/>
                    </a:ext>
                  </a:extLst>
                </a:gridCol>
                <a:gridCol w="826611">
                  <a:extLst>
                    <a:ext uri="{9D8B030D-6E8A-4147-A177-3AD203B41FA5}">
                      <a16:colId xmlns:a16="http://schemas.microsoft.com/office/drawing/2014/main" val="1288594327"/>
                    </a:ext>
                  </a:extLst>
                </a:gridCol>
                <a:gridCol w="1292175">
                  <a:extLst>
                    <a:ext uri="{9D8B030D-6E8A-4147-A177-3AD203B41FA5}">
                      <a16:colId xmlns:a16="http://schemas.microsoft.com/office/drawing/2014/main" val="3051104630"/>
                    </a:ext>
                  </a:extLst>
                </a:gridCol>
                <a:gridCol w="1237808">
                  <a:extLst>
                    <a:ext uri="{9D8B030D-6E8A-4147-A177-3AD203B41FA5}">
                      <a16:colId xmlns:a16="http://schemas.microsoft.com/office/drawing/2014/main" val="254114330"/>
                    </a:ext>
                  </a:extLst>
                </a:gridCol>
                <a:gridCol w="1237808">
                  <a:extLst>
                    <a:ext uri="{9D8B030D-6E8A-4147-A177-3AD203B41FA5}">
                      <a16:colId xmlns:a16="http://schemas.microsoft.com/office/drawing/2014/main" val="292769032"/>
                    </a:ext>
                  </a:extLst>
                </a:gridCol>
                <a:gridCol w="1865949">
                  <a:extLst>
                    <a:ext uri="{9D8B030D-6E8A-4147-A177-3AD203B41FA5}">
                      <a16:colId xmlns:a16="http://schemas.microsoft.com/office/drawing/2014/main" val="7869623"/>
                    </a:ext>
                  </a:extLst>
                </a:gridCol>
                <a:gridCol w="1704839">
                  <a:extLst>
                    <a:ext uri="{9D8B030D-6E8A-4147-A177-3AD203B41FA5}">
                      <a16:colId xmlns:a16="http://schemas.microsoft.com/office/drawing/2014/main" val="2113060794"/>
                    </a:ext>
                  </a:extLst>
                </a:gridCol>
              </a:tblGrid>
              <a:tr h="232111">
                <a:tc gridSpan="3">
                  <a:txBody>
                    <a:bodyPr/>
                    <a:lstStyle/>
                    <a:p>
                      <a:pPr algn="l" fontAlgn="b"/>
                      <a:r>
                        <a:rPr lang="en-ZA" sz="1200" u="none" strike="noStrike" dirty="0">
                          <a:effectLst/>
                        </a:rPr>
                        <a:t>2011 Census (Adjusted 2013 &amp; 2016)</a:t>
                      </a:r>
                      <a:endParaRPr lang="en-ZA" sz="1200" b="1" i="0" u="none" strike="noStrike" dirty="0">
                        <a:solidFill>
                          <a:srgbClr val="000000"/>
                        </a:solidFill>
                        <a:effectLst/>
                        <a:latin typeface="Calibri" panose="020F0502020204030204" pitchFamily="34" charset="0"/>
                      </a:endParaRPr>
                    </a:p>
                  </a:txBody>
                  <a:tcPr marL="10344" marR="10344" marT="10344" marB="0" anchor="b"/>
                </a:tc>
                <a:tc hMerge="1">
                  <a:txBody>
                    <a:bodyPr/>
                    <a:lstStyle/>
                    <a:p>
                      <a:endParaRPr lang="en-ZA"/>
                    </a:p>
                  </a:txBody>
                  <a:tcPr/>
                </a:tc>
                <a:tc hMerge="1">
                  <a:txBody>
                    <a:bodyPr/>
                    <a:lstStyle/>
                    <a:p>
                      <a:endParaRPr lang="en-ZA"/>
                    </a:p>
                  </a:txBody>
                  <a:tcPr/>
                </a:tc>
                <a:tc>
                  <a:txBody>
                    <a:bodyPr/>
                    <a:lstStyle/>
                    <a:p>
                      <a:pPr algn="l" fontAlgn="b"/>
                      <a:endParaRPr lang="en-ZA" sz="1200" b="0" i="0" u="none" strike="noStrike">
                        <a:solidFill>
                          <a:srgbClr val="000000"/>
                        </a:solidFill>
                        <a:effectLst/>
                        <a:latin typeface="Calibri" panose="020F0502020204030204" pitchFamily="34" charset="0"/>
                      </a:endParaRPr>
                    </a:p>
                  </a:txBody>
                  <a:tcPr marL="10344" marR="10344" marT="10344" marB="0" anchor="b"/>
                </a:tc>
                <a:tc>
                  <a:txBody>
                    <a:bodyPr/>
                    <a:lstStyle/>
                    <a:p>
                      <a:pPr algn="l" fontAlgn="b"/>
                      <a:endParaRPr lang="en-ZA" sz="1200" b="0" i="0" u="none" strike="noStrike">
                        <a:solidFill>
                          <a:srgbClr val="000000"/>
                        </a:solidFill>
                        <a:effectLst/>
                        <a:latin typeface="Calibri" panose="020F0502020204030204" pitchFamily="34" charset="0"/>
                      </a:endParaRPr>
                    </a:p>
                  </a:txBody>
                  <a:tcPr marL="10344" marR="10344" marT="10344" marB="0" anchor="b"/>
                </a:tc>
                <a:tc>
                  <a:txBody>
                    <a:bodyPr/>
                    <a:lstStyle/>
                    <a:p>
                      <a:pPr algn="l" fontAlgn="b"/>
                      <a:endParaRPr lang="en-ZA" sz="1200" b="0" i="0" u="none" strike="noStrike">
                        <a:solidFill>
                          <a:srgbClr val="000000"/>
                        </a:solidFill>
                        <a:effectLst/>
                        <a:latin typeface="Calibri" panose="020F0502020204030204" pitchFamily="34" charset="0"/>
                      </a:endParaRPr>
                    </a:p>
                  </a:txBody>
                  <a:tcPr marL="10344" marR="10344" marT="10344" marB="0" anchor="b"/>
                </a:tc>
                <a:tc>
                  <a:txBody>
                    <a:bodyPr/>
                    <a:lstStyle/>
                    <a:p>
                      <a:pPr algn="l" fontAlgn="b"/>
                      <a:endParaRPr lang="en-ZA" sz="1200" b="0" i="0" u="none" strike="noStrike">
                        <a:solidFill>
                          <a:srgbClr val="000000"/>
                        </a:solidFill>
                        <a:effectLst/>
                        <a:latin typeface="Calibri" panose="020F0502020204030204" pitchFamily="34" charset="0"/>
                      </a:endParaRPr>
                    </a:p>
                  </a:txBody>
                  <a:tcPr marL="10344" marR="10344" marT="10344" marB="0" anchor="b"/>
                </a:tc>
                <a:extLst>
                  <a:ext uri="{0D108BD9-81ED-4DB2-BD59-A6C34878D82A}">
                    <a16:rowId xmlns:a16="http://schemas.microsoft.com/office/drawing/2014/main" val="3557080457"/>
                  </a:ext>
                </a:extLst>
              </a:tr>
              <a:tr h="232111">
                <a:tc>
                  <a:txBody>
                    <a:bodyPr/>
                    <a:lstStyle/>
                    <a:p>
                      <a:pPr algn="ctr" fontAlgn="ctr"/>
                      <a:r>
                        <a:rPr lang="en-ZA" sz="1200" b="1" u="none" strike="noStrike">
                          <a:effectLst/>
                        </a:rPr>
                        <a:t>Ward</a:t>
                      </a:r>
                      <a:endParaRPr lang="en-ZA" sz="1200" b="1"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b="1" u="none" strike="noStrike">
                          <a:effectLst/>
                        </a:rPr>
                        <a:t>Year</a:t>
                      </a:r>
                      <a:endParaRPr lang="en-ZA" sz="1200" b="1"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b="1" u="none" strike="noStrike">
                          <a:effectLst/>
                        </a:rPr>
                        <a:t>Population </a:t>
                      </a:r>
                      <a:endParaRPr lang="en-ZA" sz="1200" b="1"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b="1" u="none" strike="noStrike">
                          <a:effectLst/>
                        </a:rPr>
                        <a:t>Area (km2)</a:t>
                      </a:r>
                      <a:endParaRPr lang="en-ZA" sz="1200" b="1"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b="1" u="none" strike="noStrike">
                          <a:effectLst/>
                        </a:rPr>
                        <a:t>Households</a:t>
                      </a:r>
                      <a:endParaRPr lang="en-ZA" sz="1200" b="1"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b="1" u="none" strike="noStrike" dirty="0">
                          <a:effectLst/>
                        </a:rPr>
                        <a:t>Persons/household</a:t>
                      </a:r>
                      <a:endParaRPr lang="en-ZA" sz="1200" b="1" i="0" u="none" strike="noStrike" dirty="0">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b="1" u="none" strike="noStrike">
                          <a:effectLst/>
                        </a:rPr>
                        <a:t>Persons/km2</a:t>
                      </a:r>
                      <a:endParaRPr lang="en-ZA" sz="1200" b="1" i="0" u="none" strike="noStrike">
                        <a:solidFill>
                          <a:srgbClr val="000000"/>
                        </a:solidFill>
                        <a:effectLst/>
                        <a:latin typeface="Calibri" panose="020F0502020204030204" pitchFamily="34" charset="0"/>
                      </a:endParaRPr>
                    </a:p>
                  </a:txBody>
                  <a:tcPr marL="10344" marR="10344" marT="10344" marB="0" anchor="ctr"/>
                </a:tc>
                <a:extLst>
                  <a:ext uri="{0D108BD9-81ED-4DB2-BD59-A6C34878D82A}">
                    <a16:rowId xmlns:a16="http://schemas.microsoft.com/office/drawing/2014/main" val="3744019578"/>
                  </a:ext>
                </a:extLst>
              </a:tr>
              <a:tr h="232111">
                <a:tc>
                  <a:txBody>
                    <a:bodyPr/>
                    <a:lstStyle/>
                    <a:p>
                      <a:pPr algn="ctr" fontAlgn="ctr"/>
                      <a:r>
                        <a:rPr lang="en-ZA" sz="1200" u="none" strike="noStrike">
                          <a:effectLst/>
                        </a:rPr>
                        <a:t>44</a:t>
                      </a:r>
                      <a:endParaRPr lang="en-ZA" sz="1200" b="0" i="0" u="none" strike="noStrike">
                        <a:solidFill>
                          <a:srgbClr val="000000"/>
                        </a:solidFill>
                        <a:effectLst/>
                        <a:latin typeface="Calibri" panose="020F0502020204030204" pitchFamily="34" charset="0"/>
                      </a:endParaRPr>
                    </a:p>
                  </a:txBody>
                  <a:tcPr marL="10344" marR="10344" marT="10344" marB="0" anchor="ctr"/>
                </a:tc>
                <a:tc rowSpan="8">
                  <a:txBody>
                    <a:bodyPr/>
                    <a:lstStyle/>
                    <a:p>
                      <a:pPr algn="ctr" fontAlgn="ctr"/>
                      <a:r>
                        <a:rPr lang="en-ZA" sz="1200" u="none" strike="noStrike">
                          <a:effectLst/>
                        </a:rPr>
                        <a:t>2013</a:t>
                      </a:r>
                      <a:endParaRPr lang="en-ZA" sz="1200" b="0" i="0" u="none" strike="noStrike">
                        <a:solidFill>
                          <a:srgbClr val="000000"/>
                        </a:solidFill>
                        <a:effectLst/>
                        <a:latin typeface="Calibri" panose="020F0502020204030204" pitchFamily="34" charset="0"/>
                      </a:endParaRPr>
                    </a:p>
                  </a:txBody>
                  <a:tcPr marL="10344" marR="10344" marT="10344" marB="0" vert="vert270" anchor="ctr">
                    <a:lnB w="12700" cap="flat" cmpd="sng" algn="ctr">
                      <a:noFill/>
                      <a:prstDash val="solid"/>
                      <a:round/>
                      <a:headEnd type="none" w="med" len="med"/>
                      <a:tailEnd type="none" w="med" len="med"/>
                    </a:lnB>
                  </a:tcPr>
                </a:tc>
                <a:tc>
                  <a:txBody>
                    <a:bodyPr/>
                    <a:lstStyle/>
                    <a:p>
                      <a:pPr algn="ctr" fontAlgn="ctr"/>
                      <a:r>
                        <a:rPr lang="en-ZA" sz="1200" u="none" strike="noStrike">
                          <a:effectLst/>
                        </a:rPr>
                        <a:t>20537</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8,90</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8386</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2,45</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2307,53</a:t>
                      </a:r>
                      <a:endParaRPr lang="en-ZA" sz="1200" b="0" i="0" u="none" strike="noStrike">
                        <a:solidFill>
                          <a:srgbClr val="000000"/>
                        </a:solidFill>
                        <a:effectLst/>
                        <a:latin typeface="Calibri" panose="020F0502020204030204" pitchFamily="34" charset="0"/>
                      </a:endParaRPr>
                    </a:p>
                  </a:txBody>
                  <a:tcPr marL="10344" marR="10344" marT="10344" marB="0" anchor="ctr"/>
                </a:tc>
                <a:extLst>
                  <a:ext uri="{0D108BD9-81ED-4DB2-BD59-A6C34878D82A}">
                    <a16:rowId xmlns:a16="http://schemas.microsoft.com/office/drawing/2014/main" val="3876815700"/>
                  </a:ext>
                </a:extLst>
              </a:tr>
              <a:tr h="232111">
                <a:tc>
                  <a:txBody>
                    <a:bodyPr/>
                    <a:lstStyle/>
                    <a:p>
                      <a:pPr algn="ctr" fontAlgn="ctr"/>
                      <a:r>
                        <a:rPr lang="en-ZA" sz="1200" u="none" strike="noStrike">
                          <a:effectLst/>
                        </a:rPr>
                        <a:t>45</a:t>
                      </a:r>
                      <a:endParaRPr lang="en-ZA" sz="1200" b="0" i="0" u="none" strike="noStrike">
                        <a:solidFill>
                          <a:srgbClr val="000000"/>
                        </a:solidFill>
                        <a:effectLst/>
                        <a:latin typeface="Calibri" panose="020F0502020204030204" pitchFamily="34" charset="0"/>
                      </a:endParaRPr>
                    </a:p>
                  </a:txBody>
                  <a:tcPr marL="10344" marR="10344" marT="10344" marB="0" anchor="ctr"/>
                </a:tc>
                <a:tc vMerge="1">
                  <a:txBody>
                    <a:bodyPr/>
                    <a:lstStyle/>
                    <a:p>
                      <a:endParaRPr lang="en-ZA"/>
                    </a:p>
                  </a:txBody>
                  <a:tcPr/>
                </a:tc>
                <a:tc>
                  <a:txBody>
                    <a:bodyPr/>
                    <a:lstStyle/>
                    <a:p>
                      <a:pPr algn="ctr" fontAlgn="ctr"/>
                      <a:r>
                        <a:rPr lang="en-ZA" sz="1200" u="none" strike="noStrike">
                          <a:effectLst/>
                        </a:rPr>
                        <a:t>18202</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8,90</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6558</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2,78</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2045,17</a:t>
                      </a:r>
                      <a:endParaRPr lang="en-ZA" sz="1200" b="0" i="0" u="none" strike="noStrike">
                        <a:solidFill>
                          <a:srgbClr val="000000"/>
                        </a:solidFill>
                        <a:effectLst/>
                        <a:latin typeface="Calibri" panose="020F0502020204030204" pitchFamily="34" charset="0"/>
                      </a:endParaRPr>
                    </a:p>
                  </a:txBody>
                  <a:tcPr marL="10344" marR="10344" marT="10344" marB="0" anchor="ctr"/>
                </a:tc>
                <a:extLst>
                  <a:ext uri="{0D108BD9-81ED-4DB2-BD59-A6C34878D82A}">
                    <a16:rowId xmlns:a16="http://schemas.microsoft.com/office/drawing/2014/main" val="2298968802"/>
                  </a:ext>
                </a:extLst>
              </a:tr>
              <a:tr h="232111">
                <a:tc>
                  <a:txBody>
                    <a:bodyPr/>
                    <a:lstStyle/>
                    <a:p>
                      <a:pPr algn="ctr" fontAlgn="ctr"/>
                      <a:r>
                        <a:rPr lang="en-ZA" sz="1200" u="none" strike="noStrike">
                          <a:effectLst/>
                        </a:rPr>
                        <a:t>46</a:t>
                      </a:r>
                      <a:endParaRPr lang="en-ZA" sz="1200" b="0" i="0" u="none" strike="noStrike">
                        <a:solidFill>
                          <a:srgbClr val="000000"/>
                        </a:solidFill>
                        <a:effectLst/>
                        <a:latin typeface="Calibri" panose="020F0502020204030204" pitchFamily="34" charset="0"/>
                      </a:endParaRPr>
                    </a:p>
                  </a:txBody>
                  <a:tcPr marL="10344" marR="10344" marT="10344" marB="0" anchor="ctr"/>
                </a:tc>
                <a:tc vMerge="1">
                  <a:txBody>
                    <a:bodyPr/>
                    <a:lstStyle/>
                    <a:p>
                      <a:endParaRPr lang="en-ZA"/>
                    </a:p>
                  </a:txBody>
                  <a:tcPr/>
                </a:tc>
                <a:tc>
                  <a:txBody>
                    <a:bodyPr/>
                    <a:lstStyle/>
                    <a:p>
                      <a:pPr algn="ctr" fontAlgn="ctr"/>
                      <a:r>
                        <a:rPr lang="en-ZA" sz="1200" u="none" strike="noStrike">
                          <a:effectLst/>
                        </a:rPr>
                        <a:t>20701</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18,10</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8124</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2,55</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1143,70</a:t>
                      </a:r>
                      <a:endParaRPr lang="en-ZA" sz="1200" b="0" i="0" u="none" strike="noStrike">
                        <a:solidFill>
                          <a:srgbClr val="000000"/>
                        </a:solidFill>
                        <a:effectLst/>
                        <a:latin typeface="Calibri" panose="020F0502020204030204" pitchFamily="34" charset="0"/>
                      </a:endParaRPr>
                    </a:p>
                  </a:txBody>
                  <a:tcPr marL="10344" marR="10344" marT="10344" marB="0" anchor="ctr"/>
                </a:tc>
                <a:extLst>
                  <a:ext uri="{0D108BD9-81ED-4DB2-BD59-A6C34878D82A}">
                    <a16:rowId xmlns:a16="http://schemas.microsoft.com/office/drawing/2014/main" val="2536407546"/>
                  </a:ext>
                </a:extLst>
              </a:tr>
              <a:tr h="232111">
                <a:tc>
                  <a:txBody>
                    <a:bodyPr/>
                    <a:lstStyle/>
                    <a:p>
                      <a:pPr algn="ctr" fontAlgn="ctr"/>
                      <a:r>
                        <a:rPr lang="en-ZA" sz="1200" u="none" strike="noStrike">
                          <a:effectLst/>
                        </a:rPr>
                        <a:t>47</a:t>
                      </a:r>
                      <a:endParaRPr lang="en-ZA" sz="1200" b="0" i="0" u="none" strike="noStrike">
                        <a:solidFill>
                          <a:srgbClr val="000000"/>
                        </a:solidFill>
                        <a:effectLst/>
                        <a:latin typeface="Calibri" panose="020F0502020204030204" pitchFamily="34" charset="0"/>
                      </a:endParaRPr>
                    </a:p>
                  </a:txBody>
                  <a:tcPr marL="10344" marR="10344" marT="10344" marB="0" anchor="ctr"/>
                </a:tc>
                <a:tc vMerge="1">
                  <a:txBody>
                    <a:bodyPr/>
                    <a:lstStyle/>
                    <a:p>
                      <a:endParaRPr lang="en-ZA"/>
                    </a:p>
                  </a:txBody>
                  <a:tcPr/>
                </a:tc>
                <a:tc>
                  <a:txBody>
                    <a:bodyPr/>
                    <a:lstStyle/>
                    <a:p>
                      <a:pPr algn="ctr" fontAlgn="ctr"/>
                      <a:r>
                        <a:rPr lang="en-ZA" sz="1200" u="none" strike="noStrike">
                          <a:effectLst/>
                        </a:rPr>
                        <a:t>21789</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13,90</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dirty="0">
                          <a:effectLst/>
                        </a:rPr>
                        <a:t>8070</a:t>
                      </a:r>
                      <a:endParaRPr lang="en-ZA" sz="1200" b="0" i="0" u="none" strike="noStrike" dirty="0">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2,70</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1567,55</a:t>
                      </a:r>
                      <a:endParaRPr lang="en-ZA" sz="1200" b="0" i="0" u="none" strike="noStrike">
                        <a:solidFill>
                          <a:srgbClr val="000000"/>
                        </a:solidFill>
                        <a:effectLst/>
                        <a:latin typeface="Calibri" panose="020F0502020204030204" pitchFamily="34" charset="0"/>
                      </a:endParaRPr>
                    </a:p>
                  </a:txBody>
                  <a:tcPr marL="10344" marR="10344" marT="10344" marB="0" anchor="ctr"/>
                </a:tc>
                <a:extLst>
                  <a:ext uri="{0D108BD9-81ED-4DB2-BD59-A6C34878D82A}">
                    <a16:rowId xmlns:a16="http://schemas.microsoft.com/office/drawing/2014/main" val="2154285632"/>
                  </a:ext>
                </a:extLst>
              </a:tr>
              <a:tr h="232111">
                <a:tc>
                  <a:txBody>
                    <a:bodyPr/>
                    <a:lstStyle/>
                    <a:p>
                      <a:pPr algn="ctr" fontAlgn="ctr"/>
                      <a:r>
                        <a:rPr lang="en-ZA" sz="1200" u="none" strike="noStrike">
                          <a:effectLst/>
                        </a:rPr>
                        <a:t>83</a:t>
                      </a:r>
                      <a:endParaRPr lang="en-ZA" sz="1200" b="0" i="0" u="none" strike="noStrike">
                        <a:solidFill>
                          <a:srgbClr val="000000"/>
                        </a:solidFill>
                        <a:effectLst/>
                        <a:latin typeface="Calibri" panose="020F0502020204030204" pitchFamily="34" charset="0"/>
                      </a:endParaRPr>
                    </a:p>
                  </a:txBody>
                  <a:tcPr marL="10344" marR="10344" marT="10344" marB="0" anchor="ctr"/>
                </a:tc>
                <a:tc vMerge="1">
                  <a:txBody>
                    <a:bodyPr/>
                    <a:lstStyle/>
                    <a:p>
                      <a:endParaRPr lang="en-ZA"/>
                    </a:p>
                  </a:txBody>
                  <a:tcPr/>
                </a:tc>
                <a:tc>
                  <a:txBody>
                    <a:bodyPr/>
                    <a:lstStyle/>
                    <a:p>
                      <a:pPr algn="ctr" fontAlgn="ctr"/>
                      <a:r>
                        <a:rPr lang="en-ZA" sz="1200" u="none" strike="noStrike">
                          <a:effectLst/>
                        </a:rPr>
                        <a:t>13283</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8,00</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5063</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2,62</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1660,38</a:t>
                      </a:r>
                      <a:endParaRPr lang="en-ZA" sz="1200" b="0" i="0" u="none" strike="noStrike">
                        <a:solidFill>
                          <a:srgbClr val="000000"/>
                        </a:solidFill>
                        <a:effectLst/>
                        <a:latin typeface="Calibri" panose="020F0502020204030204" pitchFamily="34" charset="0"/>
                      </a:endParaRPr>
                    </a:p>
                  </a:txBody>
                  <a:tcPr marL="10344" marR="10344" marT="10344" marB="0" anchor="ctr"/>
                </a:tc>
                <a:extLst>
                  <a:ext uri="{0D108BD9-81ED-4DB2-BD59-A6C34878D82A}">
                    <a16:rowId xmlns:a16="http://schemas.microsoft.com/office/drawing/2014/main" val="534297145"/>
                  </a:ext>
                </a:extLst>
              </a:tr>
              <a:tr h="232111">
                <a:tc>
                  <a:txBody>
                    <a:bodyPr/>
                    <a:lstStyle/>
                    <a:p>
                      <a:pPr algn="ctr" fontAlgn="ctr"/>
                      <a:r>
                        <a:rPr lang="en-ZA" sz="1200" u="none" strike="noStrike">
                          <a:effectLst/>
                        </a:rPr>
                        <a:t>85</a:t>
                      </a:r>
                      <a:endParaRPr lang="en-ZA" sz="1200" b="0" i="0" u="none" strike="noStrike">
                        <a:solidFill>
                          <a:srgbClr val="000000"/>
                        </a:solidFill>
                        <a:effectLst/>
                        <a:latin typeface="Calibri" panose="020F0502020204030204" pitchFamily="34" charset="0"/>
                      </a:endParaRPr>
                    </a:p>
                  </a:txBody>
                  <a:tcPr marL="10344" marR="10344" marT="10344" marB="0" anchor="ctr"/>
                </a:tc>
                <a:tc vMerge="1">
                  <a:txBody>
                    <a:bodyPr/>
                    <a:lstStyle/>
                    <a:p>
                      <a:endParaRPr lang="en-ZA"/>
                    </a:p>
                  </a:txBody>
                  <a:tcPr/>
                </a:tc>
                <a:tc>
                  <a:txBody>
                    <a:bodyPr/>
                    <a:lstStyle/>
                    <a:p>
                      <a:pPr algn="ctr" fontAlgn="ctr"/>
                      <a:r>
                        <a:rPr lang="en-ZA" sz="1200" u="none" strike="noStrike">
                          <a:effectLst/>
                        </a:rPr>
                        <a:t>24846</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13,90</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10343</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2,40</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1787,48</a:t>
                      </a:r>
                      <a:endParaRPr lang="en-ZA" sz="1200" b="0" i="0" u="none" strike="noStrike">
                        <a:solidFill>
                          <a:srgbClr val="000000"/>
                        </a:solidFill>
                        <a:effectLst/>
                        <a:latin typeface="Calibri" panose="020F0502020204030204" pitchFamily="34" charset="0"/>
                      </a:endParaRPr>
                    </a:p>
                  </a:txBody>
                  <a:tcPr marL="10344" marR="10344" marT="10344" marB="0" anchor="ctr"/>
                </a:tc>
                <a:extLst>
                  <a:ext uri="{0D108BD9-81ED-4DB2-BD59-A6C34878D82A}">
                    <a16:rowId xmlns:a16="http://schemas.microsoft.com/office/drawing/2014/main" val="820503383"/>
                  </a:ext>
                </a:extLst>
              </a:tr>
              <a:tr h="232111">
                <a:tc>
                  <a:txBody>
                    <a:bodyPr/>
                    <a:lstStyle/>
                    <a:p>
                      <a:pPr algn="ctr" fontAlgn="ctr"/>
                      <a:r>
                        <a:rPr lang="en-ZA" sz="1200" u="none" strike="noStrike">
                          <a:effectLst/>
                        </a:rPr>
                        <a:t>91</a:t>
                      </a:r>
                      <a:endParaRPr lang="en-ZA" sz="1200" b="0" i="0" u="none" strike="noStrike">
                        <a:solidFill>
                          <a:srgbClr val="000000"/>
                        </a:solidFill>
                        <a:effectLst/>
                        <a:latin typeface="Calibri" panose="020F0502020204030204" pitchFamily="34" charset="0"/>
                      </a:endParaRPr>
                    </a:p>
                  </a:txBody>
                  <a:tcPr marL="10344" marR="10344" marT="10344" marB="0" anchor="ctr"/>
                </a:tc>
                <a:tc vMerge="1">
                  <a:txBody>
                    <a:bodyPr/>
                    <a:lstStyle/>
                    <a:p>
                      <a:endParaRPr lang="en-ZA"/>
                    </a:p>
                  </a:txBody>
                  <a:tcPr/>
                </a:tc>
                <a:tc>
                  <a:txBody>
                    <a:bodyPr/>
                    <a:lstStyle/>
                    <a:p>
                      <a:pPr algn="ctr" fontAlgn="ctr"/>
                      <a:r>
                        <a:rPr lang="en-ZA" sz="1200" u="none" strike="noStrike">
                          <a:effectLst/>
                        </a:rPr>
                        <a:t>36303</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171,00</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13697</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2,65</a:t>
                      </a:r>
                      <a:endParaRPr lang="en-ZA" sz="1200" b="0" i="0" u="none" strike="noStrike">
                        <a:solidFill>
                          <a:srgbClr val="000000"/>
                        </a:solidFill>
                        <a:effectLst/>
                        <a:latin typeface="Calibri" panose="020F0502020204030204" pitchFamily="34" charset="0"/>
                      </a:endParaRPr>
                    </a:p>
                  </a:txBody>
                  <a:tcPr marL="10344" marR="10344" marT="10344" marB="0" anchor="ctr"/>
                </a:tc>
                <a:tc>
                  <a:txBody>
                    <a:bodyPr/>
                    <a:lstStyle/>
                    <a:p>
                      <a:pPr algn="ctr" fontAlgn="ctr"/>
                      <a:r>
                        <a:rPr lang="en-ZA" sz="1200" u="none" strike="noStrike">
                          <a:effectLst/>
                        </a:rPr>
                        <a:t>212,30</a:t>
                      </a:r>
                      <a:endParaRPr lang="en-ZA" sz="1200" b="0" i="0" u="none" strike="noStrike">
                        <a:solidFill>
                          <a:srgbClr val="000000"/>
                        </a:solidFill>
                        <a:effectLst/>
                        <a:latin typeface="Calibri" panose="020F0502020204030204" pitchFamily="34" charset="0"/>
                      </a:endParaRPr>
                    </a:p>
                  </a:txBody>
                  <a:tcPr marL="10344" marR="10344" marT="10344" marB="0" anchor="ctr"/>
                </a:tc>
                <a:extLst>
                  <a:ext uri="{0D108BD9-81ED-4DB2-BD59-A6C34878D82A}">
                    <a16:rowId xmlns:a16="http://schemas.microsoft.com/office/drawing/2014/main" val="1501931974"/>
                  </a:ext>
                </a:extLst>
              </a:tr>
              <a:tr h="232111">
                <a:tc>
                  <a:txBody>
                    <a:bodyPr/>
                    <a:lstStyle/>
                    <a:p>
                      <a:pPr algn="ctr" fontAlgn="ctr"/>
                      <a:r>
                        <a:rPr lang="en-ZA" sz="1200" u="none" strike="noStrike">
                          <a:effectLst/>
                        </a:rPr>
                        <a:t>101</a:t>
                      </a:r>
                      <a:endParaRPr lang="en-ZA" sz="1200" b="0" i="0" u="none" strike="noStrike">
                        <a:solidFill>
                          <a:srgbClr val="000000"/>
                        </a:solidFill>
                        <a:effectLst/>
                        <a:latin typeface="Calibri" panose="020F0502020204030204" pitchFamily="34" charset="0"/>
                      </a:endParaRPr>
                    </a:p>
                  </a:txBody>
                  <a:tcPr marL="10344" marR="10344" marT="10344" marB="0" anchor="ctr">
                    <a:lnB w="12700" cap="flat" cmpd="sng" algn="ctr">
                      <a:noFill/>
                      <a:prstDash val="solid"/>
                      <a:round/>
                      <a:headEnd type="none" w="med" len="med"/>
                      <a:tailEnd type="none" w="med" len="med"/>
                    </a:lnB>
                  </a:tcPr>
                </a:tc>
                <a:tc vMerge="1">
                  <a:txBody>
                    <a:bodyPr/>
                    <a:lstStyle/>
                    <a:p>
                      <a:endParaRPr lang="en-ZA"/>
                    </a:p>
                  </a:txBody>
                  <a:tcPr/>
                </a:tc>
                <a:tc>
                  <a:txBody>
                    <a:bodyPr/>
                    <a:lstStyle/>
                    <a:p>
                      <a:pPr algn="ctr" fontAlgn="ctr"/>
                      <a:r>
                        <a:rPr lang="en-ZA" sz="1200" u="none" strike="noStrike">
                          <a:effectLst/>
                        </a:rPr>
                        <a:t>30368</a:t>
                      </a:r>
                      <a:endParaRPr lang="en-ZA" sz="1200" b="0" i="0" u="none" strike="noStrike">
                        <a:solidFill>
                          <a:srgbClr val="000000"/>
                        </a:solidFill>
                        <a:effectLst/>
                        <a:latin typeface="Calibri" panose="020F0502020204030204" pitchFamily="34" charset="0"/>
                      </a:endParaRPr>
                    </a:p>
                  </a:txBody>
                  <a:tcPr marL="10344" marR="10344" marT="10344" marB="0" anchor="ctr">
                    <a:lnB w="12700" cap="flat" cmpd="sng" algn="ctr">
                      <a:noFill/>
                      <a:prstDash val="solid"/>
                      <a:round/>
                      <a:headEnd type="none" w="med" len="med"/>
                      <a:tailEnd type="none" w="med" len="med"/>
                    </a:lnB>
                  </a:tcPr>
                </a:tc>
                <a:tc>
                  <a:txBody>
                    <a:bodyPr/>
                    <a:lstStyle/>
                    <a:p>
                      <a:pPr algn="ctr" fontAlgn="ctr"/>
                      <a:r>
                        <a:rPr lang="en-ZA" sz="1200" u="none" strike="noStrike">
                          <a:effectLst/>
                        </a:rPr>
                        <a:t>557,90</a:t>
                      </a:r>
                      <a:endParaRPr lang="en-ZA" sz="1200" b="0" i="0" u="none" strike="noStrike">
                        <a:solidFill>
                          <a:srgbClr val="000000"/>
                        </a:solidFill>
                        <a:effectLst/>
                        <a:latin typeface="Calibri" panose="020F0502020204030204" pitchFamily="34" charset="0"/>
                      </a:endParaRPr>
                    </a:p>
                  </a:txBody>
                  <a:tcPr marL="10344" marR="10344" marT="10344" marB="0" anchor="ctr">
                    <a:lnB w="12700" cap="flat" cmpd="sng" algn="ctr">
                      <a:noFill/>
                      <a:prstDash val="solid"/>
                      <a:round/>
                      <a:headEnd type="none" w="med" len="med"/>
                      <a:tailEnd type="none" w="med" len="med"/>
                    </a:lnB>
                  </a:tcPr>
                </a:tc>
                <a:tc>
                  <a:txBody>
                    <a:bodyPr/>
                    <a:lstStyle/>
                    <a:p>
                      <a:pPr algn="ctr" fontAlgn="ctr"/>
                      <a:r>
                        <a:rPr lang="en-ZA" sz="1200" u="none" strike="noStrike">
                          <a:effectLst/>
                        </a:rPr>
                        <a:t>11541</a:t>
                      </a:r>
                      <a:endParaRPr lang="en-ZA" sz="1200" b="0" i="0" u="none" strike="noStrike">
                        <a:solidFill>
                          <a:srgbClr val="000000"/>
                        </a:solidFill>
                        <a:effectLst/>
                        <a:latin typeface="Calibri" panose="020F0502020204030204" pitchFamily="34" charset="0"/>
                      </a:endParaRPr>
                    </a:p>
                  </a:txBody>
                  <a:tcPr marL="10344" marR="10344" marT="10344" marB="0" anchor="ctr">
                    <a:lnB w="12700" cap="flat" cmpd="sng" algn="ctr">
                      <a:noFill/>
                      <a:prstDash val="solid"/>
                      <a:round/>
                      <a:headEnd type="none" w="med" len="med"/>
                      <a:tailEnd type="none" w="med" len="med"/>
                    </a:lnB>
                  </a:tcPr>
                </a:tc>
                <a:tc>
                  <a:txBody>
                    <a:bodyPr/>
                    <a:lstStyle/>
                    <a:p>
                      <a:pPr algn="ctr" fontAlgn="ctr"/>
                      <a:r>
                        <a:rPr lang="en-ZA" sz="1200" u="none" strike="noStrike">
                          <a:effectLst/>
                        </a:rPr>
                        <a:t>2,63</a:t>
                      </a:r>
                      <a:endParaRPr lang="en-ZA" sz="1200" b="0" i="0" u="none" strike="noStrike">
                        <a:solidFill>
                          <a:srgbClr val="000000"/>
                        </a:solidFill>
                        <a:effectLst/>
                        <a:latin typeface="Calibri" panose="020F0502020204030204" pitchFamily="34" charset="0"/>
                      </a:endParaRPr>
                    </a:p>
                  </a:txBody>
                  <a:tcPr marL="10344" marR="10344" marT="10344" marB="0" anchor="ctr">
                    <a:lnB w="12700" cap="flat" cmpd="sng" algn="ctr">
                      <a:noFill/>
                      <a:prstDash val="solid"/>
                      <a:round/>
                      <a:headEnd type="none" w="med" len="med"/>
                      <a:tailEnd type="none" w="med" len="med"/>
                    </a:lnB>
                  </a:tcPr>
                </a:tc>
                <a:tc>
                  <a:txBody>
                    <a:bodyPr/>
                    <a:lstStyle/>
                    <a:p>
                      <a:pPr algn="ctr" fontAlgn="ctr"/>
                      <a:r>
                        <a:rPr lang="en-ZA" sz="1200" u="none" strike="noStrike">
                          <a:effectLst/>
                        </a:rPr>
                        <a:t>54,43</a:t>
                      </a:r>
                      <a:endParaRPr lang="en-ZA" sz="1200" b="0" i="0" u="none" strike="noStrike">
                        <a:solidFill>
                          <a:srgbClr val="000000"/>
                        </a:solidFill>
                        <a:effectLst/>
                        <a:latin typeface="Calibri" panose="020F0502020204030204" pitchFamily="34" charset="0"/>
                      </a:endParaRPr>
                    </a:p>
                  </a:txBody>
                  <a:tcPr marL="10344" marR="10344" marT="10344" marB="0" anchor="ctr">
                    <a:lnB w="12700" cap="flat" cmpd="sng" algn="ctr">
                      <a:noFill/>
                      <a:prstDash val="solid"/>
                      <a:round/>
                      <a:headEnd type="none" w="med" len="med"/>
                      <a:tailEnd type="none" w="med" len="med"/>
                    </a:lnB>
                  </a:tcPr>
                </a:tc>
                <a:extLst>
                  <a:ext uri="{0D108BD9-81ED-4DB2-BD59-A6C34878D82A}">
                    <a16:rowId xmlns:a16="http://schemas.microsoft.com/office/drawing/2014/main" val="4208263320"/>
                  </a:ext>
                </a:extLst>
              </a:tr>
              <a:tr h="232111">
                <a:tc>
                  <a:txBody>
                    <a:bodyPr/>
                    <a:lstStyle/>
                    <a:p>
                      <a:pPr algn="ctr" fontAlgn="ctr"/>
                      <a:r>
                        <a:rPr lang="en-ZA" sz="1200" b="1" u="none" strike="noStrike">
                          <a:solidFill>
                            <a:srgbClr val="C00000"/>
                          </a:solidFill>
                          <a:effectLst/>
                        </a:rPr>
                        <a:t>Total</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2013</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186029</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800,60</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71782</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2,59</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232,36</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66335609"/>
                  </a:ext>
                </a:extLst>
              </a:tr>
              <a:tr h="232111">
                <a:tc>
                  <a:txBody>
                    <a:bodyPr/>
                    <a:lstStyle/>
                    <a:p>
                      <a:pPr algn="ctr" fontAlgn="ct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2019</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213028</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800,60</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84234</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2,53</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266,09</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7003100"/>
                  </a:ext>
                </a:extLst>
              </a:tr>
              <a:tr h="232111">
                <a:tc>
                  <a:txBody>
                    <a:bodyPr/>
                    <a:lstStyle/>
                    <a:p>
                      <a:pPr algn="ctr" fontAlgn="ct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2021</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222873</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800,60</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88848</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2,51</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278,38</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40412841"/>
                  </a:ext>
                </a:extLst>
              </a:tr>
              <a:tr h="232111">
                <a:tc>
                  <a:txBody>
                    <a:bodyPr/>
                    <a:lstStyle/>
                    <a:p>
                      <a:pPr algn="ctr" fontAlgn="ct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2024</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238498</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800,60</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96246</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a:solidFill>
                            <a:srgbClr val="C00000"/>
                          </a:solidFill>
                          <a:effectLst/>
                        </a:rPr>
                        <a:t>2,48</a:t>
                      </a:r>
                      <a:endParaRPr lang="en-ZA" sz="1200" b="1" i="0" u="none" strike="noStrike">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ZA" sz="1200" b="1" u="none" strike="noStrike" dirty="0">
                          <a:solidFill>
                            <a:srgbClr val="C00000"/>
                          </a:solidFill>
                          <a:effectLst/>
                        </a:rPr>
                        <a:t>297,90</a:t>
                      </a:r>
                      <a:endParaRPr lang="en-ZA" sz="1200" b="1" i="0" u="none" strike="noStrike" dirty="0">
                        <a:solidFill>
                          <a:srgbClr val="C00000"/>
                        </a:solidFill>
                        <a:effectLst/>
                        <a:latin typeface="Calibri" panose="020F0502020204030204" pitchFamily="34" charset="0"/>
                      </a:endParaRPr>
                    </a:p>
                  </a:txBody>
                  <a:tcPr marL="10344" marR="10344" marT="103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18285722"/>
                  </a:ext>
                </a:extLst>
              </a:tr>
            </a:tbl>
          </a:graphicData>
        </a:graphic>
      </p:graphicFrame>
      <p:sp>
        <p:nvSpPr>
          <p:cNvPr id="9" name="TextBox 8">
            <a:extLst>
              <a:ext uri="{FF2B5EF4-FFF2-40B4-BE49-F238E27FC236}">
                <a16:creationId xmlns:a16="http://schemas.microsoft.com/office/drawing/2014/main" id="{0657DE45-3442-40FC-70DF-C65F6C8133B0}"/>
              </a:ext>
            </a:extLst>
          </p:cNvPr>
          <p:cNvSpPr txBox="1"/>
          <p:nvPr/>
        </p:nvSpPr>
        <p:spPr>
          <a:xfrm>
            <a:off x="2872293" y="6078214"/>
            <a:ext cx="7096623" cy="369332"/>
          </a:xfrm>
          <a:prstGeom prst="rect">
            <a:avLst/>
          </a:prstGeom>
          <a:noFill/>
        </p:spPr>
        <p:txBody>
          <a:bodyPr wrap="none" rtlCol="0">
            <a:spAutoFit/>
          </a:bodyPr>
          <a:lstStyle/>
          <a:p>
            <a:r>
              <a:rPr lang="en-ZA" dirty="0"/>
              <a:t>To be updated with the 2022 census data and projections to 2030</a:t>
            </a:r>
          </a:p>
        </p:txBody>
      </p:sp>
      <p:sp>
        <p:nvSpPr>
          <p:cNvPr id="10" name="TextBox 9">
            <a:extLst>
              <a:ext uri="{FF2B5EF4-FFF2-40B4-BE49-F238E27FC236}">
                <a16:creationId xmlns:a16="http://schemas.microsoft.com/office/drawing/2014/main" id="{CB1D57F0-76A8-7C05-D2B7-6485BF6B7ABE}"/>
              </a:ext>
            </a:extLst>
          </p:cNvPr>
          <p:cNvSpPr txBox="1"/>
          <p:nvPr/>
        </p:nvSpPr>
        <p:spPr>
          <a:xfrm>
            <a:off x="5360276" y="5708882"/>
            <a:ext cx="2418291" cy="369332"/>
          </a:xfrm>
          <a:prstGeom prst="rect">
            <a:avLst/>
          </a:prstGeom>
          <a:noFill/>
        </p:spPr>
        <p:txBody>
          <a:bodyPr wrap="none" rtlCol="0">
            <a:spAutoFit/>
          </a:bodyPr>
          <a:lstStyle/>
          <a:p>
            <a:r>
              <a:rPr lang="en-ZA" dirty="0"/>
              <a:t>Growth Rate = 2,3%/a</a:t>
            </a:r>
          </a:p>
        </p:txBody>
      </p:sp>
    </p:spTree>
    <p:extLst>
      <p:ext uri="{BB962C8B-B14F-4D97-AF65-F5344CB8AC3E}">
        <p14:creationId xmlns:p14="http://schemas.microsoft.com/office/powerpoint/2010/main" val="1572517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16F5-8406-66AD-10C8-8CB48071BA36}"/>
              </a:ext>
            </a:extLst>
          </p:cNvPr>
          <p:cNvSpPr>
            <a:spLocks noGrp="1"/>
          </p:cNvSpPr>
          <p:nvPr>
            <p:ph type="ctrTitle"/>
          </p:nvPr>
        </p:nvSpPr>
        <p:spPr>
          <a:xfrm>
            <a:off x="1223548" y="55332"/>
            <a:ext cx="10117114" cy="1088336"/>
          </a:xfrm>
        </p:spPr>
        <p:txBody>
          <a:bodyPr>
            <a:normAutofit fontScale="90000"/>
          </a:bodyPr>
          <a:lstStyle/>
          <a:p>
            <a:r>
              <a:rPr lang="en-ZA" sz="4800" dirty="0"/>
              <a:t>Region 6: Spatial Development Framework</a:t>
            </a:r>
          </a:p>
        </p:txBody>
      </p:sp>
      <p:sp>
        <p:nvSpPr>
          <p:cNvPr id="10" name="TextBox 9">
            <a:extLst>
              <a:ext uri="{FF2B5EF4-FFF2-40B4-BE49-F238E27FC236}">
                <a16:creationId xmlns:a16="http://schemas.microsoft.com/office/drawing/2014/main" id="{CB1D57F0-76A8-7C05-D2B7-6485BF6B7ABE}"/>
              </a:ext>
            </a:extLst>
          </p:cNvPr>
          <p:cNvSpPr txBox="1"/>
          <p:nvPr/>
        </p:nvSpPr>
        <p:spPr>
          <a:xfrm>
            <a:off x="5108029" y="5798111"/>
            <a:ext cx="3015184" cy="369332"/>
          </a:xfrm>
          <a:prstGeom prst="rect">
            <a:avLst/>
          </a:prstGeom>
          <a:noFill/>
        </p:spPr>
        <p:txBody>
          <a:bodyPr wrap="none" rtlCol="0">
            <a:spAutoFit/>
          </a:bodyPr>
          <a:lstStyle/>
          <a:p>
            <a:r>
              <a:rPr lang="en-ZA" dirty="0"/>
              <a:t>2018  (To be updated 2023)</a:t>
            </a:r>
          </a:p>
        </p:txBody>
      </p:sp>
      <p:pic>
        <p:nvPicPr>
          <p:cNvPr id="5" name="Picture 4" descr="A green outline of a map&#10;&#10;Description automatically generated">
            <a:extLst>
              <a:ext uri="{FF2B5EF4-FFF2-40B4-BE49-F238E27FC236}">
                <a16:creationId xmlns:a16="http://schemas.microsoft.com/office/drawing/2014/main" id="{A5EF3B89-985B-3E35-50F4-F0823A65294E}"/>
              </a:ext>
            </a:extLst>
          </p:cNvPr>
          <p:cNvPicPr>
            <a:picLocks noChangeAspect="1"/>
          </p:cNvPicPr>
          <p:nvPr/>
        </p:nvPicPr>
        <p:blipFill>
          <a:blip r:embed="rId2"/>
          <a:stretch>
            <a:fillRect/>
          </a:stretch>
        </p:blipFill>
        <p:spPr>
          <a:xfrm>
            <a:off x="3107039" y="1197612"/>
            <a:ext cx="6533687" cy="4462776"/>
          </a:xfrm>
          <a:prstGeom prst="rect">
            <a:avLst/>
          </a:prstGeom>
        </p:spPr>
      </p:pic>
      <p:sp>
        <p:nvSpPr>
          <p:cNvPr id="8" name="TextBox 7">
            <a:extLst>
              <a:ext uri="{FF2B5EF4-FFF2-40B4-BE49-F238E27FC236}">
                <a16:creationId xmlns:a16="http://schemas.microsoft.com/office/drawing/2014/main" id="{F95FB617-1DE7-DA40-C07C-2E5B64899090}"/>
              </a:ext>
            </a:extLst>
          </p:cNvPr>
          <p:cNvSpPr txBox="1"/>
          <p:nvPr/>
        </p:nvSpPr>
        <p:spPr>
          <a:xfrm>
            <a:off x="4099034" y="6197933"/>
            <a:ext cx="6096000" cy="646331"/>
          </a:xfrm>
          <a:prstGeom prst="rect">
            <a:avLst/>
          </a:prstGeom>
          <a:noFill/>
        </p:spPr>
        <p:txBody>
          <a:bodyPr wrap="square">
            <a:spAutoFit/>
          </a:bodyPr>
          <a:lstStyle/>
          <a:p>
            <a:r>
              <a:rPr lang="en-ZA" dirty="0">
                <a:hlinkClick r:id="rId3"/>
              </a:rPr>
              <a:t>https://e-gis002.tshwane.gov.za/E_GIS_Web/</a:t>
            </a:r>
            <a:endParaRPr lang="en-ZA" dirty="0"/>
          </a:p>
          <a:p>
            <a:endParaRPr lang="en-ZA" dirty="0"/>
          </a:p>
        </p:txBody>
      </p:sp>
    </p:spTree>
    <p:extLst>
      <p:ext uri="{BB962C8B-B14F-4D97-AF65-F5344CB8AC3E}">
        <p14:creationId xmlns:p14="http://schemas.microsoft.com/office/powerpoint/2010/main" val="358253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16F5-8406-66AD-10C8-8CB48071BA36}"/>
              </a:ext>
            </a:extLst>
          </p:cNvPr>
          <p:cNvSpPr>
            <a:spLocks noGrp="1"/>
          </p:cNvSpPr>
          <p:nvPr>
            <p:ph type="ctrTitle"/>
          </p:nvPr>
        </p:nvSpPr>
        <p:spPr>
          <a:xfrm>
            <a:off x="1375983" y="390507"/>
            <a:ext cx="9440034" cy="852964"/>
          </a:xfrm>
        </p:spPr>
        <p:txBody>
          <a:bodyPr/>
          <a:lstStyle/>
          <a:p>
            <a:r>
              <a:rPr lang="en-ZA" dirty="0"/>
              <a:t>GEM Reports: % TEA</a:t>
            </a:r>
          </a:p>
        </p:txBody>
      </p:sp>
      <p:pic>
        <p:nvPicPr>
          <p:cNvPr id="3" name="Picture 2">
            <a:extLst>
              <a:ext uri="{FF2B5EF4-FFF2-40B4-BE49-F238E27FC236}">
                <a16:creationId xmlns:a16="http://schemas.microsoft.com/office/drawing/2014/main" id="{168B7E91-DB90-9791-078D-E23B8B6B1601}"/>
              </a:ext>
            </a:extLst>
          </p:cNvPr>
          <p:cNvPicPr>
            <a:picLocks noChangeAspect="1"/>
          </p:cNvPicPr>
          <p:nvPr/>
        </p:nvPicPr>
        <p:blipFill>
          <a:blip r:embed="rId2"/>
          <a:stretch>
            <a:fillRect/>
          </a:stretch>
        </p:blipFill>
        <p:spPr>
          <a:xfrm>
            <a:off x="3022899" y="1428274"/>
            <a:ext cx="6400800" cy="5226185"/>
          </a:xfrm>
          <a:prstGeom prst="rect">
            <a:avLst/>
          </a:prstGeom>
        </p:spPr>
      </p:pic>
      <p:sp>
        <p:nvSpPr>
          <p:cNvPr id="4" name="TextBox 3">
            <a:extLst>
              <a:ext uri="{FF2B5EF4-FFF2-40B4-BE49-F238E27FC236}">
                <a16:creationId xmlns:a16="http://schemas.microsoft.com/office/drawing/2014/main" id="{747CAD05-FF41-D411-1C14-7CA0FA24160F}"/>
              </a:ext>
            </a:extLst>
          </p:cNvPr>
          <p:cNvSpPr txBox="1"/>
          <p:nvPr/>
        </p:nvSpPr>
        <p:spPr>
          <a:xfrm>
            <a:off x="9648497" y="3429000"/>
            <a:ext cx="1515928" cy="923330"/>
          </a:xfrm>
          <a:prstGeom prst="rect">
            <a:avLst/>
          </a:prstGeom>
          <a:noFill/>
        </p:spPr>
        <p:txBody>
          <a:bodyPr wrap="none" rtlCol="0">
            <a:spAutoFit/>
          </a:bodyPr>
          <a:lstStyle/>
          <a:p>
            <a:r>
              <a:rPr lang="en-ZA" dirty="0"/>
              <a:t>17,5% Active</a:t>
            </a:r>
          </a:p>
          <a:p>
            <a:r>
              <a:rPr lang="en-ZA" dirty="0"/>
              <a:t> in start-ups </a:t>
            </a:r>
          </a:p>
          <a:p>
            <a:r>
              <a:rPr lang="en-ZA" dirty="0"/>
              <a:t>after COVID</a:t>
            </a:r>
          </a:p>
        </p:txBody>
      </p:sp>
    </p:spTree>
    <p:extLst>
      <p:ext uri="{BB962C8B-B14F-4D97-AF65-F5344CB8AC3E}">
        <p14:creationId xmlns:p14="http://schemas.microsoft.com/office/powerpoint/2010/main" val="1520861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408C-E803-7BF1-2558-585EF74A0BC9}"/>
              </a:ext>
            </a:extLst>
          </p:cNvPr>
          <p:cNvSpPr>
            <a:spLocks noGrp="1"/>
          </p:cNvSpPr>
          <p:nvPr>
            <p:ph type="title"/>
          </p:nvPr>
        </p:nvSpPr>
        <p:spPr>
          <a:xfrm>
            <a:off x="924443" y="304800"/>
            <a:ext cx="10353762" cy="1257300"/>
          </a:xfrm>
        </p:spPr>
        <p:txBody>
          <a:bodyPr/>
          <a:lstStyle/>
          <a:p>
            <a:r>
              <a:rPr lang="en-ZA" dirty="0"/>
              <a:t>Conclusion</a:t>
            </a:r>
          </a:p>
        </p:txBody>
      </p:sp>
      <p:sp>
        <p:nvSpPr>
          <p:cNvPr id="3" name="Content Placeholder 2">
            <a:extLst>
              <a:ext uri="{FF2B5EF4-FFF2-40B4-BE49-F238E27FC236}">
                <a16:creationId xmlns:a16="http://schemas.microsoft.com/office/drawing/2014/main" id="{DA038766-2BD7-7CB7-17B2-C113A14E8B3A}"/>
              </a:ext>
            </a:extLst>
          </p:cNvPr>
          <p:cNvSpPr>
            <a:spLocks noGrp="1"/>
          </p:cNvSpPr>
          <p:nvPr>
            <p:ph idx="1"/>
          </p:nvPr>
        </p:nvSpPr>
        <p:spPr>
          <a:xfrm>
            <a:off x="924443" y="1750629"/>
            <a:ext cx="10353762" cy="3714749"/>
          </a:xfrm>
        </p:spPr>
        <p:txBody>
          <a:bodyPr/>
          <a:lstStyle/>
          <a:p>
            <a:pPr marL="36900" indent="0">
              <a:buNone/>
            </a:pPr>
            <a:r>
              <a:rPr lang="en-ZA" dirty="0"/>
              <a:t>There are increasing volumes of unreliable information based on decreasing sets of quality data. Quality data is a national asset that should be protected much better. It is in the interest of your business and personal life to check the factual base of information received before making decisions based on the information. </a:t>
            </a:r>
          </a:p>
        </p:txBody>
      </p:sp>
      <p:pic>
        <p:nvPicPr>
          <p:cNvPr id="5" name="Picture 4" descr="A diagram of data&#10;&#10;Description automatically generated">
            <a:extLst>
              <a:ext uri="{FF2B5EF4-FFF2-40B4-BE49-F238E27FC236}">
                <a16:creationId xmlns:a16="http://schemas.microsoft.com/office/drawing/2014/main" id="{A3F32ED5-1368-52B3-B6FC-8E88A661EDD8}"/>
              </a:ext>
            </a:extLst>
          </p:cNvPr>
          <p:cNvPicPr>
            <a:picLocks noChangeAspect="1"/>
          </p:cNvPicPr>
          <p:nvPr/>
        </p:nvPicPr>
        <p:blipFill>
          <a:blip r:embed="rId2"/>
          <a:stretch>
            <a:fillRect/>
          </a:stretch>
        </p:blipFill>
        <p:spPr>
          <a:xfrm>
            <a:off x="3052762" y="3937336"/>
            <a:ext cx="6086475" cy="2714625"/>
          </a:xfrm>
          <a:prstGeom prst="rect">
            <a:avLst/>
          </a:prstGeom>
        </p:spPr>
      </p:pic>
    </p:spTree>
    <p:extLst>
      <p:ext uri="{BB962C8B-B14F-4D97-AF65-F5344CB8AC3E}">
        <p14:creationId xmlns:p14="http://schemas.microsoft.com/office/powerpoint/2010/main" val="79041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913795" y="609600"/>
            <a:ext cx="10353762" cy="1257300"/>
          </a:xfrm>
        </p:spPr>
        <p:txBody>
          <a:bodyPr>
            <a:normAutofit/>
          </a:bodyPr>
          <a:lstStyle/>
          <a:p>
            <a:r>
              <a:rPr lang="en-US" dirty="0"/>
              <a:t>Data Management</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359301835"/>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077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16F5-8406-66AD-10C8-8CB48071BA36}"/>
              </a:ext>
            </a:extLst>
          </p:cNvPr>
          <p:cNvSpPr>
            <a:spLocks noGrp="1"/>
          </p:cNvSpPr>
          <p:nvPr>
            <p:ph type="ctrTitle"/>
          </p:nvPr>
        </p:nvSpPr>
        <p:spPr>
          <a:xfrm>
            <a:off x="1375983" y="1147253"/>
            <a:ext cx="9440034" cy="852964"/>
          </a:xfrm>
        </p:spPr>
        <p:txBody>
          <a:bodyPr/>
          <a:lstStyle/>
          <a:p>
            <a:r>
              <a:rPr lang="en-ZA" dirty="0"/>
              <a:t>Data Accessibility</a:t>
            </a:r>
          </a:p>
        </p:txBody>
      </p:sp>
      <p:sp>
        <p:nvSpPr>
          <p:cNvPr id="3" name="Subtitle 2">
            <a:extLst>
              <a:ext uri="{FF2B5EF4-FFF2-40B4-BE49-F238E27FC236}">
                <a16:creationId xmlns:a16="http://schemas.microsoft.com/office/drawing/2014/main" id="{AE16B06A-6CFB-28D9-29ED-FDB11AFACDF4}"/>
              </a:ext>
            </a:extLst>
          </p:cNvPr>
          <p:cNvSpPr>
            <a:spLocks noGrp="1"/>
          </p:cNvSpPr>
          <p:nvPr>
            <p:ph type="subTitle" idx="1"/>
          </p:nvPr>
        </p:nvSpPr>
        <p:spPr>
          <a:xfrm>
            <a:off x="1197307" y="2514599"/>
            <a:ext cx="9440034" cy="1828801"/>
          </a:xfrm>
        </p:spPr>
        <p:txBody>
          <a:bodyPr>
            <a:normAutofit fontScale="92500" lnSpcReduction="20000"/>
          </a:bodyPr>
          <a:lstStyle/>
          <a:p>
            <a:r>
              <a:rPr lang="en-US" b="0" i="0" dirty="0">
                <a:effectLst/>
                <a:latin typeface="Arial" panose="020B0604020202020204" pitchFamily="34" charset="0"/>
              </a:rPr>
              <a:t>In a recent survey, data was requested from 516 studies that were published between 2 and 22 years earlier, but less than 1 out of 5 of these studies were able or willing to provide the requested data. Overall, the likelihood of retrieving data dropped by 17% each year after publication.</a:t>
            </a:r>
          </a:p>
          <a:p>
            <a:r>
              <a:rPr lang="en-ZA" dirty="0">
                <a:hlinkClick r:id="rId2"/>
              </a:rPr>
              <a:t>https://en.wikipedia.org/wiki/Data</a:t>
            </a:r>
            <a:endParaRPr lang="en-ZA" dirty="0"/>
          </a:p>
          <a:p>
            <a:endParaRPr lang="en-ZA" dirty="0"/>
          </a:p>
        </p:txBody>
      </p:sp>
      <p:sp>
        <p:nvSpPr>
          <p:cNvPr id="4" name="TextBox 3">
            <a:extLst>
              <a:ext uri="{FF2B5EF4-FFF2-40B4-BE49-F238E27FC236}">
                <a16:creationId xmlns:a16="http://schemas.microsoft.com/office/drawing/2014/main" id="{95289AD0-A937-544A-D4AE-A61D3DC0A951}"/>
              </a:ext>
            </a:extLst>
          </p:cNvPr>
          <p:cNvSpPr txBox="1"/>
          <p:nvPr/>
        </p:nvSpPr>
        <p:spPr>
          <a:xfrm flipH="1">
            <a:off x="2030771" y="4734435"/>
            <a:ext cx="8606570" cy="1446550"/>
          </a:xfrm>
          <a:prstGeom prst="rect">
            <a:avLst/>
          </a:prstGeom>
          <a:noFill/>
        </p:spPr>
        <p:txBody>
          <a:bodyPr wrap="square" rtlCol="0">
            <a:spAutoFit/>
          </a:bodyPr>
          <a:lstStyle/>
          <a:p>
            <a:pPr algn="ctr"/>
            <a:r>
              <a:rPr lang="en-ZA" sz="2800" dirty="0">
                <a:solidFill>
                  <a:srgbClr val="FFFF00"/>
                </a:solidFill>
              </a:rPr>
              <a:t>Develop and maintain your own database. </a:t>
            </a:r>
          </a:p>
          <a:p>
            <a:pPr marL="457200" indent="-457200" algn="ctr">
              <a:buFont typeface="Arial" panose="020B0604020202020204" pitchFamily="34" charset="0"/>
              <a:buChar char="•"/>
            </a:pPr>
            <a:r>
              <a:rPr lang="en-ZA" sz="2000" dirty="0">
                <a:solidFill>
                  <a:srgbClr val="FFFF00"/>
                </a:solidFill>
              </a:rPr>
              <a:t>Due to the cost of the investment to research, few are willing to share</a:t>
            </a:r>
          </a:p>
          <a:p>
            <a:pPr marL="457200" indent="-457200" algn="ctr">
              <a:buFont typeface="Arial" panose="020B0604020202020204" pitchFamily="34" charset="0"/>
              <a:buChar char="•"/>
            </a:pPr>
            <a:r>
              <a:rPr lang="en-ZA" sz="2000" dirty="0">
                <a:solidFill>
                  <a:srgbClr val="FFFF00"/>
                </a:solidFill>
              </a:rPr>
              <a:t>Fear of losing the competitive advantage</a:t>
            </a:r>
          </a:p>
          <a:p>
            <a:pPr marL="457200" indent="-457200" algn="ctr">
              <a:buFont typeface="Arial" panose="020B0604020202020204" pitchFamily="34" charset="0"/>
              <a:buChar char="•"/>
            </a:pPr>
            <a:r>
              <a:rPr lang="en-ZA" sz="2000" dirty="0">
                <a:solidFill>
                  <a:srgbClr val="FFFF00"/>
                </a:solidFill>
              </a:rPr>
              <a:t>High likelihood of an imperfect match</a:t>
            </a:r>
          </a:p>
        </p:txBody>
      </p:sp>
    </p:spTree>
    <p:extLst>
      <p:ext uri="{BB962C8B-B14F-4D97-AF65-F5344CB8AC3E}">
        <p14:creationId xmlns:p14="http://schemas.microsoft.com/office/powerpoint/2010/main" val="1520525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16F5-8406-66AD-10C8-8CB48071BA36}"/>
              </a:ext>
            </a:extLst>
          </p:cNvPr>
          <p:cNvSpPr>
            <a:spLocks noGrp="1"/>
          </p:cNvSpPr>
          <p:nvPr>
            <p:ph type="ctrTitle"/>
          </p:nvPr>
        </p:nvSpPr>
        <p:spPr>
          <a:xfrm>
            <a:off x="1375983" y="1147253"/>
            <a:ext cx="9440034" cy="852964"/>
          </a:xfrm>
        </p:spPr>
        <p:txBody>
          <a:bodyPr>
            <a:normAutofit/>
          </a:bodyPr>
          <a:lstStyle/>
          <a:p>
            <a:r>
              <a:rPr lang="en-ZA" dirty="0"/>
              <a:t>Concept of FAIR Data </a:t>
            </a:r>
          </a:p>
        </p:txBody>
      </p:sp>
      <p:sp>
        <p:nvSpPr>
          <p:cNvPr id="3" name="Subtitle 2">
            <a:extLst>
              <a:ext uri="{FF2B5EF4-FFF2-40B4-BE49-F238E27FC236}">
                <a16:creationId xmlns:a16="http://schemas.microsoft.com/office/drawing/2014/main" id="{AE16B06A-6CFB-28D9-29ED-FDB11AFACDF4}"/>
              </a:ext>
            </a:extLst>
          </p:cNvPr>
          <p:cNvSpPr>
            <a:spLocks noGrp="1"/>
          </p:cNvSpPr>
          <p:nvPr>
            <p:ph type="subTitle" idx="1"/>
          </p:nvPr>
        </p:nvSpPr>
        <p:spPr>
          <a:xfrm>
            <a:off x="1134245" y="2850930"/>
            <a:ext cx="9440034" cy="1828801"/>
          </a:xfrm>
        </p:spPr>
        <p:txBody>
          <a:bodyPr>
            <a:normAutofit fontScale="92500" lnSpcReduction="20000"/>
          </a:bodyPr>
          <a:lstStyle/>
          <a:p>
            <a:pPr marL="342900" indent="-342900">
              <a:buFont typeface="Arial" panose="020B0604020202020204" pitchFamily="34" charset="0"/>
              <a:buChar char="•"/>
            </a:pPr>
            <a:r>
              <a:rPr lang="en-ZA" dirty="0"/>
              <a:t>Findable data</a:t>
            </a:r>
          </a:p>
          <a:p>
            <a:pPr marL="342900" indent="-342900">
              <a:buFont typeface="Arial" panose="020B0604020202020204" pitchFamily="34" charset="0"/>
              <a:buChar char="•"/>
            </a:pPr>
            <a:r>
              <a:rPr lang="en-ZA" dirty="0"/>
              <a:t>Accessible data</a:t>
            </a:r>
          </a:p>
          <a:p>
            <a:pPr marL="342900" indent="-342900">
              <a:buFont typeface="Arial" panose="020B0604020202020204" pitchFamily="34" charset="0"/>
              <a:buChar char="•"/>
            </a:pPr>
            <a:r>
              <a:rPr lang="en-ZA" dirty="0"/>
              <a:t>Interoperable data</a:t>
            </a:r>
          </a:p>
          <a:p>
            <a:pPr marL="342900" indent="-342900">
              <a:buFont typeface="Arial" panose="020B0604020202020204" pitchFamily="34" charset="0"/>
              <a:buChar char="•"/>
            </a:pPr>
            <a:r>
              <a:rPr lang="en-ZA" dirty="0"/>
              <a:t>Reusable data</a:t>
            </a:r>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endParaRPr lang="en-ZA" dirty="0"/>
          </a:p>
        </p:txBody>
      </p:sp>
    </p:spTree>
    <p:extLst>
      <p:ext uri="{BB962C8B-B14F-4D97-AF65-F5344CB8AC3E}">
        <p14:creationId xmlns:p14="http://schemas.microsoft.com/office/powerpoint/2010/main" val="2559579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16F5-8406-66AD-10C8-8CB48071BA36}"/>
              </a:ext>
            </a:extLst>
          </p:cNvPr>
          <p:cNvSpPr>
            <a:spLocks noGrp="1"/>
          </p:cNvSpPr>
          <p:nvPr>
            <p:ph type="ctrTitle"/>
          </p:nvPr>
        </p:nvSpPr>
        <p:spPr>
          <a:xfrm>
            <a:off x="1375983" y="1147253"/>
            <a:ext cx="9440034" cy="852964"/>
          </a:xfrm>
        </p:spPr>
        <p:txBody>
          <a:bodyPr>
            <a:normAutofit/>
          </a:bodyPr>
          <a:lstStyle/>
          <a:p>
            <a:r>
              <a:rPr lang="en-ZA" dirty="0"/>
              <a:t>Concept of FAIR Data </a:t>
            </a:r>
          </a:p>
        </p:txBody>
      </p:sp>
      <p:sp>
        <p:nvSpPr>
          <p:cNvPr id="3" name="Subtitle 2">
            <a:extLst>
              <a:ext uri="{FF2B5EF4-FFF2-40B4-BE49-F238E27FC236}">
                <a16:creationId xmlns:a16="http://schemas.microsoft.com/office/drawing/2014/main" id="{AE16B06A-6CFB-28D9-29ED-FDB11AFACDF4}"/>
              </a:ext>
            </a:extLst>
          </p:cNvPr>
          <p:cNvSpPr>
            <a:spLocks noGrp="1"/>
          </p:cNvSpPr>
          <p:nvPr>
            <p:ph type="subTitle" idx="1"/>
          </p:nvPr>
        </p:nvSpPr>
        <p:spPr>
          <a:xfrm>
            <a:off x="1134245" y="2850930"/>
            <a:ext cx="9440034" cy="1828801"/>
          </a:xfrm>
        </p:spPr>
        <p:txBody>
          <a:bodyPr>
            <a:normAutofit fontScale="92500" lnSpcReduction="20000"/>
          </a:bodyPr>
          <a:lstStyle/>
          <a:p>
            <a:pPr marL="342900" indent="-342900">
              <a:buFont typeface="Arial" panose="020B0604020202020204" pitchFamily="34" charset="0"/>
              <a:buChar char="•"/>
            </a:pPr>
            <a:r>
              <a:rPr lang="en-ZA" dirty="0"/>
              <a:t>Findable data</a:t>
            </a:r>
          </a:p>
          <a:p>
            <a:pPr marL="342900" indent="-342900">
              <a:buFont typeface="Arial" panose="020B0604020202020204" pitchFamily="34" charset="0"/>
              <a:buChar char="•"/>
            </a:pPr>
            <a:r>
              <a:rPr lang="en-ZA" dirty="0"/>
              <a:t>Accessible data</a:t>
            </a:r>
          </a:p>
          <a:p>
            <a:pPr marL="342900" indent="-342900">
              <a:buFont typeface="Arial" panose="020B0604020202020204" pitchFamily="34" charset="0"/>
              <a:buChar char="•"/>
            </a:pPr>
            <a:r>
              <a:rPr lang="en-ZA" dirty="0"/>
              <a:t>Interoperable data</a:t>
            </a:r>
          </a:p>
          <a:p>
            <a:pPr marL="342900" indent="-342900">
              <a:buFont typeface="Arial" panose="020B0604020202020204" pitchFamily="34" charset="0"/>
              <a:buChar char="•"/>
            </a:pPr>
            <a:r>
              <a:rPr lang="en-ZA" dirty="0"/>
              <a:t>Reusable data</a:t>
            </a:r>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endParaRPr lang="en-ZA" dirty="0"/>
          </a:p>
        </p:txBody>
      </p:sp>
      <p:pic>
        <p:nvPicPr>
          <p:cNvPr id="2050" name="Picture 2" descr="growth-of-internet-of-things-hero-1024x585-226">
            <a:extLst>
              <a:ext uri="{FF2B5EF4-FFF2-40B4-BE49-F238E27FC236}">
                <a16:creationId xmlns:a16="http://schemas.microsoft.com/office/drawing/2014/main" id="{D312DE58-3E0F-561E-A8CC-71BF3A863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538" y="258654"/>
            <a:ext cx="11137730" cy="636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47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16F5-8406-66AD-10C8-8CB48071BA36}"/>
              </a:ext>
            </a:extLst>
          </p:cNvPr>
          <p:cNvSpPr>
            <a:spLocks noGrp="1"/>
          </p:cNvSpPr>
          <p:nvPr>
            <p:ph type="ctrTitle"/>
          </p:nvPr>
        </p:nvSpPr>
        <p:spPr>
          <a:xfrm>
            <a:off x="1375983" y="1147253"/>
            <a:ext cx="9440034" cy="852964"/>
          </a:xfrm>
        </p:spPr>
        <p:txBody>
          <a:bodyPr>
            <a:normAutofit/>
          </a:bodyPr>
          <a:lstStyle/>
          <a:p>
            <a:r>
              <a:rPr lang="en-ZA" dirty="0"/>
              <a:t>30+ Free data sources</a:t>
            </a:r>
          </a:p>
        </p:txBody>
      </p:sp>
      <p:sp>
        <p:nvSpPr>
          <p:cNvPr id="3" name="Subtitle 2">
            <a:extLst>
              <a:ext uri="{FF2B5EF4-FFF2-40B4-BE49-F238E27FC236}">
                <a16:creationId xmlns:a16="http://schemas.microsoft.com/office/drawing/2014/main" id="{AE16B06A-6CFB-28D9-29ED-FDB11AFACDF4}"/>
              </a:ext>
            </a:extLst>
          </p:cNvPr>
          <p:cNvSpPr>
            <a:spLocks noGrp="1"/>
          </p:cNvSpPr>
          <p:nvPr>
            <p:ph type="subTitle" idx="1"/>
          </p:nvPr>
        </p:nvSpPr>
        <p:spPr>
          <a:xfrm>
            <a:off x="1228837" y="2380280"/>
            <a:ext cx="9440034" cy="701567"/>
          </a:xfrm>
        </p:spPr>
        <p:txBody>
          <a:bodyPr>
            <a:normAutofit/>
          </a:bodyPr>
          <a:lstStyle/>
          <a:p>
            <a:r>
              <a:rPr lang="en-ZA" dirty="0">
                <a:hlinkClick r:id="rId2"/>
              </a:rPr>
              <a:t>Link: https://www.webfx.com/blog/marketing/data-sources/</a:t>
            </a:r>
            <a:endParaRPr lang="en-ZA" dirty="0"/>
          </a:p>
          <a:p>
            <a:endParaRPr lang="en-ZA" dirty="0"/>
          </a:p>
          <a:p>
            <a:pPr marL="342900" indent="-342900">
              <a:buFont typeface="Arial" panose="020B0604020202020204" pitchFamily="34" charset="0"/>
              <a:buChar char="•"/>
            </a:pPr>
            <a:endParaRPr lang="en-ZA" dirty="0"/>
          </a:p>
        </p:txBody>
      </p:sp>
      <p:sp>
        <p:nvSpPr>
          <p:cNvPr id="4" name="Subtitle 2">
            <a:extLst>
              <a:ext uri="{FF2B5EF4-FFF2-40B4-BE49-F238E27FC236}">
                <a16:creationId xmlns:a16="http://schemas.microsoft.com/office/drawing/2014/main" id="{1456AEB8-01F8-5B6F-1C03-844043C299E5}"/>
              </a:ext>
            </a:extLst>
          </p:cNvPr>
          <p:cNvSpPr txBox="1">
            <a:spLocks/>
          </p:cNvSpPr>
          <p:nvPr/>
        </p:nvSpPr>
        <p:spPr>
          <a:xfrm>
            <a:off x="1228837" y="3271344"/>
            <a:ext cx="9440034" cy="2439403"/>
          </a:xfrm>
          <a:prstGeom prst="rect">
            <a:avLst/>
          </a:prstGeom>
          <a:effectLst>
            <a:outerShdw blurRad="25400" dir="17880000">
              <a:srgbClr val="000000">
                <a:alpha val="46000"/>
              </a:srgbClr>
            </a:outerShdw>
          </a:effectLst>
        </p:spPr>
        <p:txBody>
          <a:bodyPr vert="horz" lIns="91440" tIns="45720" rIns="91440" bIns="45720" rtlCol="0" anchor="t">
            <a:normAutofit fontScale="85000" lnSpcReduction="20000"/>
          </a:bodyPr>
          <a:lstStyle>
            <a:lvl1pPr marL="0" indent="0" algn="ctr" defTabSz="457200" rtl="0" eaLnBrk="1" latinLnBrk="0" hangingPunct="1">
              <a:lnSpc>
                <a:spcPct val="110000"/>
              </a:lnSpc>
              <a:spcBef>
                <a:spcPct val="20000"/>
              </a:spcBef>
              <a:spcAft>
                <a:spcPts val="600"/>
              </a:spcAft>
              <a:buClr>
                <a:schemeClr val="tx2"/>
              </a:buClr>
              <a:buSzPct val="70000"/>
              <a:buFont typeface="Wingdings 2" charset="2"/>
              <a:buNone/>
              <a:defRPr sz="23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21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marL="342900" indent="-342900">
              <a:buFont typeface="Arial" panose="020B0604020202020204" pitchFamily="34" charset="0"/>
              <a:buChar char="•"/>
            </a:pPr>
            <a:r>
              <a:rPr lang="en-ZA" dirty="0"/>
              <a:t>Amazon Web Services – 348 matching data sets</a:t>
            </a:r>
          </a:p>
          <a:p>
            <a:pPr marL="342900" indent="-342900">
              <a:buFont typeface="Arial" panose="020B0604020202020204" pitchFamily="34" charset="0"/>
              <a:buChar char="•"/>
            </a:pPr>
            <a:r>
              <a:rPr lang="en-ZA" dirty="0"/>
              <a:t>Data Portals – 590 international data sets</a:t>
            </a:r>
          </a:p>
          <a:p>
            <a:pPr marL="342900" indent="-342900">
              <a:buFont typeface="Arial" panose="020B0604020202020204" pitchFamily="34" charset="0"/>
              <a:buChar char="•"/>
            </a:pPr>
            <a:r>
              <a:rPr lang="en-ZA" dirty="0"/>
              <a:t>Pew Research Centre - </a:t>
            </a:r>
            <a:r>
              <a:rPr lang="en-ZA" dirty="0">
                <a:hlinkClick r:id="rId3"/>
              </a:rPr>
              <a:t>https://www.pewresearch.org/about/</a:t>
            </a:r>
            <a:endParaRPr lang="en-ZA" dirty="0"/>
          </a:p>
          <a:p>
            <a:pPr marL="342900" indent="-342900">
              <a:buFont typeface="Arial" panose="020B0604020202020204" pitchFamily="34" charset="0"/>
              <a:buChar char="•"/>
            </a:pPr>
            <a:r>
              <a:rPr lang="en-ZA" dirty="0"/>
              <a:t>Statista – 170 Industries 150+ countries</a:t>
            </a:r>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r>
              <a:rPr lang="en-ZA" dirty="0">
                <a:solidFill>
                  <a:srgbClr val="FFFF00"/>
                </a:solidFill>
              </a:rPr>
              <a:t>Big gap developing in reliable data sources in South Africa</a:t>
            </a:r>
          </a:p>
        </p:txBody>
      </p:sp>
    </p:spTree>
    <p:extLst>
      <p:ext uri="{BB962C8B-B14F-4D97-AF65-F5344CB8AC3E}">
        <p14:creationId xmlns:p14="http://schemas.microsoft.com/office/powerpoint/2010/main" val="3486173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16F5-8406-66AD-10C8-8CB48071BA36}"/>
              </a:ext>
            </a:extLst>
          </p:cNvPr>
          <p:cNvSpPr>
            <a:spLocks noGrp="1"/>
          </p:cNvSpPr>
          <p:nvPr>
            <p:ph type="ctrTitle"/>
          </p:nvPr>
        </p:nvSpPr>
        <p:spPr>
          <a:xfrm>
            <a:off x="1286611" y="1840935"/>
            <a:ext cx="9440034" cy="852964"/>
          </a:xfrm>
        </p:spPr>
        <p:txBody>
          <a:bodyPr/>
          <a:lstStyle/>
          <a:p>
            <a:r>
              <a:rPr lang="en-ZA" dirty="0"/>
              <a:t>Definition of Information</a:t>
            </a:r>
          </a:p>
        </p:txBody>
      </p:sp>
      <p:sp>
        <p:nvSpPr>
          <p:cNvPr id="3" name="Subtitle 2">
            <a:extLst>
              <a:ext uri="{FF2B5EF4-FFF2-40B4-BE49-F238E27FC236}">
                <a16:creationId xmlns:a16="http://schemas.microsoft.com/office/drawing/2014/main" id="{AE16B06A-6CFB-28D9-29ED-FDB11AFACDF4}"/>
              </a:ext>
            </a:extLst>
          </p:cNvPr>
          <p:cNvSpPr>
            <a:spLocks noGrp="1"/>
          </p:cNvSpPr>
          <p:nvPr>
            <p:ph type="subTitle" idx="1"/>
          </p:nvPr>
        </p:nvSpPr>
        <p:spPr>
          <a:xfrm>
            <a:off x="1375983" y="3249701"/>
            <a:ext cx="9440034" cy="1828801"/>
          </a:xfrm>
        </p:spPr>
        <p:txBody>
          <a:bodyPr>
            <a:normAutofit/>
          </a:bodyPr>
          <a:lstStyle/>
          <a:p>
            <a:r>
              <a:rPr lang="en-US" b="0" i="0" dirty="0">
                <a:effectLst/>
                <a:latin typeface="untitled-sans"/>
              </a:rPr>
              <a:t>Information is the result of analysing and interpreting data.</a:t>
            </a:r>
          </a:p>
          <a:p>
            <a:r>
              <a:rPr lang="en-US" b="0" i="0" dirty="0">
                <a:effectLst/>
                <a:latin typeface="untitled-sans"/>
              </a:rPr>
              <a:t>Information is the result of contextualization and perception</a:t>
            </a:r>
          </a:p>
          <a:p>
            <a:r>
              <a:rPr lang="en-US" b="0" i="0" dirty="0">
                <a:effectLst/>
                <a:latin typeface="untitled-sans"/>
              </a:rPr>
              <a:t>of factual knowledge used for decision making.</a:t>
            </a:r>
          </a:p>
        </p:txBody>
      </p:sp>
    </p:spTree>
    <p:extLst>
      <p:ext uri="{BB962C8B-B14F-4D97-AF65-F5344CB8AC3E}">
        <p14:creationId xmlns:p14="http://schemas.microsoft.com/office/powerpoint/2010/main" val="3430138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16F5-8406-66AD-10C8-8CB48071BA36}"/>
              </a:ext>
            </a:extLst>
          </p:cNvPr>
          <p:cNvSpPr>
            <a:spLocks noGrp="1"/>
          </p:cNvSpPr>
          <p:nvPr>
            <p:ph type="ctrTitle"/>
          </p:nvPr>
        </p:nvSpPr>
        <p:spPr>
          <a:xfrm>
            <a:off x="1286611" y="1840935"/>
            <a:ext cx="9440034" cy="852964"/>
          </a:xfrm>
        </p:spPr>
        <p:txBody>
          <a:bodyPr/>
          <a:lstStyle/>
          <a:p>
            <a:r>
              <a:rPr lang="en-ZA" dirty="0"/>
              <a:t>Definition of Data</a:t>
            </a:r>
          </a:p>
        </p:txBody>
      </p:sp>
      <p:pic>
        <p:nvPicPr>
          <p:cNvPr id="5" name="Picture 4">
            <a:extLst>
              <a:ext uri="{FF2B5EF4-FFF2-40B4-BE49-F238E27FC236}">
                <a16:creationId xmlns:a16="http://schemas.microsoft.com/office/drawing/2014/main" id="{A5CA1AA2-FD46-CF5B-A4B8-C9EADAADAFE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136151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Nova">
      <a:majorFont>
        <a:latin typeface="Arial Nova Light"/>
        <a:ea typeface=""/>
        <a:cs typeface=""/>
      </a:majorFont>
      <a:minorFont>
        <a:latin typeface="Arial Nov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0CB38EC-895A-4F8F-8F75-E263501ABB5A}">
  <ds:schemaRefs>
    <ds:schemaRef ds:uri="http://schemas.microsoft.com/sharepoint/v3/contenttype/forms"/>
  </ds:schemaRefs>
</ds:datastoreItem>
</file>

<file path=customXml/itemProps2.xml><?xml version="1.0" encoding="utf-8"?>
<ds:datastoreItem xmlns:ds="http://schemas.openxmlformats.org/officeDocument/2006/customXml" ds:itemID="{5560E646-30AD-4BA0-97EA-A7A07DF54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E70FC5-1855-47AB-8CE1-CB3C873A8988}">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{97A93626-ECD2-4FB7-891C-FF56119A7B6F}tf11665031_win32</Template>
  <TotalTime>828</TotalTime>
  <Words>757</Words>
  <Application>Microsoft Office PowerPoint</Application>
  <PresentationFormat>Widescreen</PresentationFormat>
  <Paragraphs>191</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Nova</vt:lpstr>
      <vt:lpstr>Arial Nova Light</vt:lpstr>
      <vt:lpstr>Calibri</vt:lpstr>
      <vt:lpstr>untitled</vt:lpstr>
      <vt:lpstr>untitled-sans</vt:lpstr>
      <vt:lpstr>Wingdings 2</vt:lpstr>
      <vt:lpstr>SlateVTI</vt:lpstr>
      <vt:lpstr>  Data and Information Management</vt:lpstr>
      <vt:lpstr>Definition of Data</vt:lpstr>
      <vt:lpstr>Data Management</vt:lpstr>
      <vt:lpstr>Data Accessibility</vt:lpstr>
      <vt:lpstr>Concept of FAIR Data </vt:lpstr>
      <vt:lpstr>Concept of FAIR Data </vt:lpstr>
      <vt:lpstr>30+ Free data sources</vt:lpstr>
      <vt:lpstr>Definition of Information</vt:lpstr>
      <vt:lpstr>Definition of Data</vt:lpstr>
      <vt:lpstr>Local information sources</vt:lpstr>
      <vt:lpstr>Macro Economic Indicators</vt:lpstr>
      <vt:lpstr>GDP 1961-2022</vt:lpstr>
      <vt:lpstr>Inflation rate</vt:lpstr>
      <vt:lpstr>PowerPoint Presentation</vt:lpstr>
      <vt:lpstr>Unemployment Rate (%)</vt:lpstr>
      <vt:lpstr>CPI </vt:lpstr>
      <vt:lpstr>GNI per capita</vt:lpstr>
      <vt:lpstr>National population growth</vt:lpstr>
      <vt:lpstr>CBI Pretoria East – Demographics</vt:lpstr>
      <vt:lpstr>Local population growth</vt:lpstr>
      <vt:lpstr>Region 6: Spatial Development Framework</vt:lpstr>
      <vt:lpstr>GEM Reports: % TEA</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Screening and Information Management</dc:title>
  <dc:creator>Paul Le Roux</dc:creator>
  <cp:lastModifiedBy>Paul Le Roux</cp:lastModifiedBy>
  <cp:revision>44</cp:revision>
  <dcterms:created xsi:type="dcterms:W3CDTF">2023-08-22T06:13:50Z</dcterms:created>
  <dcterms:modified xsi:type="dcterms:W3CDTF">2023-08-23T06:26:37Z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